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3" r:id="rId2"/>
    <p:sldId id="265" r:id="rId3"/>
    <p:sldId id="268" r:id="rId4"/>
    <p:sldId id="271" r:id="rId5"/>
    <p:sldId id="264" r:id="rId6"/>
    <p:sldId id="269" r:id="rId7"/>
    <p:sldId id="274" r:id="rId8"/>
    <p:sldId id="278" r:id="rId9"/>
    <p:sldId id="280" r:id="rId10"/>
    <p:sldId id="281" r:id="rId11"/>
    <p:sldId id="272" r:id="rId12"/>
    <p:sldId id="294" r:id="rId13"/>
    <p:sldId id="296" r:id="rId14"/>
    <p:sldId id="285" r:id="rId15"/>
    <p:sldId id="282" r:id="rId16"/>
    <p:sldId id="283" r:id="rId17"/>
    <p:sldId id="284" r:id="rId18"/>
    <p:sldId id="295" r:id="rId19"/>
    <p:sldId id="298" r:id="rId20"/>
    <p:sldId id="289" r:id="rId21"/>
    <p:sldId id="288" r:id="rId22"/>
    <p:sldId id="273" r:id="rId23"/>
    <p:sldId id="290" r:id="rId24"/>
    <p:sldId id="287" r:id="rId25"/>
    <p:sldId id="286" r:id="rId26"/>
    <p:sldId id="291" r:id="rId27"/>
    <p:sldId id="292" r:id="rId28"/>
    <p:sldId id="26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9090"/>
    <a:srgbClr val="99A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4" autoAdjust="0"/>
    <p:restoredTop sz="82387" autoAdjust="0"/>
  </p:normalViewPr>
  <p:slideViewPr>
    <p:cSldViewPr snapToGrid="0">
      <p:cViewPr>
        <p:scale>
          <a:sx n="66" d="100"/>
          <a:sy n="66" d="100"/>
        </p:scale>
        <p:origin x="240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E0183-B899-4801-9061-34404737CF70}" type="datetimeFigureOut">
              <a:rPr lang="fr-FR" smtClean="0"/>
              <a:t>12/11/2020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82F8C-0F5D-46C7-BD82-F46248B6F32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03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82F8C-0F5D-46C7-BD82-F46248B6F32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63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 par son fonctionnement, celle-ci peut être apparentée à un modèle probabiliste bayésien générateur de corpus. La modélisation effectuée par la LDA repose sur l’attribution aléatoire d’un thème à chaque mot de chaque document, suivant une loi de Dirichlet.</a:t>
            </a:r>
          </a:p>
          <a:p>
            <a:endParaRPr lang="fr-FR" dirty="0" smtClean="0"/>
          </a:p>
          <a:p>
            <a:r>
              <a:rPr lang="fr-FR" dirty="0" smtClean="0"/>
              <a:t>Une loi de Dirichlet est une distribution de probabilité multinomiale continue paramétrée par un vecteur α de k nombres réels positifs</a:t>
            </a:r>
          </a:p>
          <a:p>
            <a:endParaRPr lang="fr-FR" dirty="0" smtClean="0"/>
          </a:p>
          <a:p>
            <a:r>
              <a:rPr lang="fr-FR" dirty="0" smtClean="0"/>
              <a:t>En itérant cette opération un grand nombre de fois, les différentes assignations de thèmes à chaque mot se stabilisent / convergent et il est alors possible de déterminer le sujet de chaque document M en comptant le nombre de mots étant associés à chaque topic. De même, les mots représentant le plus </a:t>
            </a:r>
            <a:r>
              <a:rPr lang="fr-FR" dirty="0" err="1" smtClean="0"/>
              <a:t>efﬁcacement</a:t>
            </a:r>
            <a:r>
              <a:rPr lang="fr-FR" dirty="0" smtClean="0"/>
              <a:t> chaque topic peuvent être retrouvés en prenant les mots les plus souvent associés à chaque thèmes.</a:t>
            </a:r>
          </a:p>
          <a:p>
            <a:endParaRPr lang="fr-FR" dirty="0" smtClean="0"/>
          </a:p>
          <a:p>
            <a:r>
              <a:rPr lang="fr-FR" dirty="0" smtClean="0"/>
              <a:t>Les différentes variables intervenant dans ce modèle sont les suivantes : α est le paramètre de la distribution de Dirichlet relative à l’assignation des topics par documents ;β est le paramètre de la distribution de Dirichlet relative à l’assignation des mots par topics ;</a:t>
            </a:r>
            <a:r>
              <a:rPr lang="fr-FR" dirty="0" err="1" smtClean="0"/>
              <a:t>θM</a:t>
            </a:r>
            <a:r>
              <a:rPr lang="fr-FR" dirty="0" smtClean="0"/>
              <a:t> est la distribution de topics pour un document M ;</a:t>
            </a:r>
            <a:r>
              <a:rPr lang="fr-FR" dirty="0" err="1" smtClean="0"/>
              <a:t>φk</a:t>
            </a:r>
            <a:r>
              <a:rPr lang="fr-FR" dirty="0" smtClean="0"/>
              <a:t> est la distribution de mots pour un topic k ; </a:t>
            </a:r>
            <a:r>
              <a:rPr lang="fr-FR" dirty="0" err="1" smtClean="0"/>
              <a:t>zMN</a:t>
            </a:r>
            <a:r>
              <a:rPr lang="fr-FR" dirty="0" smtClean="0"/>
              <a:t> est le topic du </a:t>
            </a:r>
            <a:r>
              <a:rPr lang="fr-FR" dirty="0" err="1" smtClean="0"/>
              <a:t>n-ième</a:t>
            </a:r>
            <a:r>
              <a:rPr lang="fr-FR" dirty="0" smtClean="0"/>
              <a:t> mot du document M ; et </a:t>
            </a:r>
            <a:r>
              <a:rPr lang="fr-FR" dirty="0" err="1" smtClean="0"/>
              <a:t>wMN</a:t>
            </a:r>
            <a:r>
              <a:rPr lang="fr-FR" dirty="0" smtClean="0"/>
              <a:t> est le mot correspondant à l’itération actuelle.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82F8C-0F5D-46C7-BD82-F46248B6F32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13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 par son fonctionnement, celle-ci peut être apparentée à un modèle probabiliste bayésien générateur de corpus. La modélisation effectuée par la LDA repose sur l’attribution aléatoire d’un thème à chaque mot de chaque document, suivant une loi de Dirichlet.</a:t>
            </a:r>
          </a:p>
          <a:p>
            <a:endParaRPr lang="fr-FR" dirty="0" smtClean="0"/>
          </a:p>
          <a:p>
            <a:r>
              <a:rPr lang="fr-FR" dirty="0" smtClean="0"/>
              <a:t>Une loi de Dirichlet est une distribution de probabilité multinomiale continue paramétrée par un vecteur α de k nombres réels positifs</a:t>
            </a:r>
          </a:p>
          <a:p>
            <a:endParaRPr lang="fr-FR" dirty="0" smtClean="0"/>
          </a:p>
          <a:p>
            <a:r>
              <a:rPr lang="fr-FR" dirty="0" smtClean="0"/>
              <a:t>En itérant cette opération un grand nombre de fois, les différentes assignations de thèmes à chaque mot se stabilisent / convergent et il est alors possible de déterminer le sujet de chaque document M en comptant le nombre de mots étant associés à chaque topic. De même, les mots représentant le plus </a:t>
            </a:r>
            <a:r>
              <a:rPr lang="fr-FR" dirty="0" err="1" smtClean="0"/>
              <a:t>efﬁcacement</a:t>
            </a:r>
            <a:r>
              <a:rPr lang="fr-FR" dirty="0" smtClean="0"/>
              <a:t> chaque topic peuvent être retrouvés en prenant les mots les plus souvent associés à chaque thèmes.</a:t>
            </a:r>
          </a:p>
          <a:p>
            <a:endParaRPr lang="fr-FR" dirty="0" smtClean="0"/>
          </a:p>
          <a:p>
            <a:r>
              <a:rPr lang="fr-FR" dirty="0" smtClean="0"/>
              <a:t>Les différentes variables intervenant dans ce modèle sont les suivantes : α est le paramètre de la distribution de Dirichlet relative à l’assignation des topics par documents ;β est le paramètre de la distribution de Dirichlet relative à l’assignation des mots par topics ;</a:t>
            </a:r>
            <a:r>
              <a:rPr lang="fr-FR" dirty="0" err="1" smtClean="0"/>
              <a:t>θM</a:t>
            </a:r>
            <a:r>
              <a:rPr lang="fr-FR" dirty="0" smtClean="0"/>
              <a:t> est la distribution de topics pour un document M ;</a:t>
            </a:r>
            <a:r>
              <a:rPr lang="fr-FR" dirty="0" err="1" smtClean="0"/>
              <a:t>φk</a:t>
            </a:r>
            <a:r>
              <a:rPr lang="fr-FR" dirty="0" smtClean="0"/>
              <a:t> est la distribution de mots pour un topic k ; </a:t>
            </a:r>
            <a:r>
              <a:rPr lang="fr-FR" dirty="0" err="1" smtClean="0"/>
              <a:t>zMN</a:t>
            </a:r>
            <a:r>
              <a:rPr lang="fr-FR" dirty="0" smtClean="0"/>
              <a:t> est le topic du </a:t>
            </a:r>
            <a:r>
              <a:rPr lang="fr-FR" dirty="0" err="1" smtClean="0"/>
              <a:t>n-ième</a:t>
            </a:r>
            <a:r>
              <a:rPr lang="fr-FR" dirty="0" smtClean="0"/>
              <a:t> mot du document M ; et </a:t>
            </a:r>
            <a:r>
              <a:rPr lang="fr-FR" dirty="0" err="1" smtClean="0"/>
              <a:t>wMN</a:t>
            </a:r>
            <a:r>
              <a:rPr lang="fr-FR" dirty="0" smtClean="0"/>
              <a:t> est le mot correspondant à l’itération actuelle.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82F8C-0F5D-46C7-BD82-F46248B6F32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395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α est le paramètre de la distribution de Dirichlet relative à l’assignation des topics par documents ;β est le paramètre de la distribution de Dirichlet relative à l’assignation des mots par topics ;</a:t>
            </a:r>
            <a:r>
              <a:rPr lang="fr-FR" dirty="0" err="1" smtClean="0"/>
              <a:t>θM</a:t>
            </a:r>
            <a:r>
              <a:rPr lang="fr-FR" dirty="0" smtClean="0"/>
              <a:t> est la distribution de topics pour un document M ;</a:t>
            </a:r>
            <a:r>
              <a:rPr lang="fr-FR" dirty="0" err="1" smtClean="0"/>
              <a:t>φk</a:t>
            </a:r>
            <a:r>
              <a:rPr lang="fr-FR" dirty="0" smtClean="0"/>
              <a:t> est la distribution de mots pour un topic k ; </a:t>
            </a:r>
            <a:r>
              <a:rPr lang="fr-FR" dirty="0" err="1" smtClean="0"/>
              <a:t>zMN</a:t>
            </a:r>
            <a:r>
              <a:rPr lang="fr-FR" dirty="0" smtClean="0"/>
              <a:t> est le topic du </a:t>
            </a:r>
            <a:r>
              <a:rPr lang="fr-FR" dirty="0" err="1" smtClean="0"/>
              <a:t>n-ième</a:t>
            </a:r>
            <a:r>
              <a:rPr lang="fr-FR" dirty="0" smtClean="0"/>
              <a:t> mot du document M ; et </a:t>
            </a:r>
            <a:r>
              <a:rPr lang="fr-FR" dirty="0" err="1" smtClean="0"/>
              <a:t>wMN</a:t>
            </a:r>
            <a:r>
              <a:rPr lang="fr-FR" dirty="0" smtClean="0"/>
              <a:t> est le mot correspondant à l’itération actuelle.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82F8C-0F5D-46C7-BD82-F46248B6F32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49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B959-D7C7-466B-8FBF-1A91DF33DA0B}" type="datetime1">
              <a:rPr lang="fr-FR" smtClean="0"/>
              <a:t>12/11/2020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979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51A2-C3BA-4EE8-9B5F-99AADBB13BC9}" type="datetime1">
              <a:rPr lang="fr-FR" smtClean="0"/>
              <a:t>12/11/2020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597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5A1E-37C6-4FCC-A9BA-048C683720BD}" type="datetime1">
              <a:rPr lang="fr-FR" smtClean="0"/>
              <a:t>12/11/2020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25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65C39-FDA1-410F-BDAE-331A33EB9613}" type="datetime1">
              <a:rPr lang="fr-FR" smtClean="0"/>
              <a:t>12/11/2020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6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FAA0-CCFA-4DCC-818B-53C46E556AA5}" type="datetime1">
              <a:rPr lang="fr-FR" smtClean="0"/>
              <a:t>12/11/2020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10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0EBE-9A02-4B5D-8DF6-6111EED242CD}" type="datetime1">
              <a:rPr lang="fr-FR" smtClean="0"/>
              <a:t>12/11/2020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69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D340-B660-4186-A53B-4C798885DA24}" type="datetime1">
              <a:rPr lang="fr-FR" smtClean="0"/>
              <a:t>12/11/2020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14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526E-19E5-416D-A2FB-D7FF008B344B}" type="datetime1">
              <a:rPr lang="fr-FR" smtClean="0"/>
              <a:t>12/11/2020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46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6F79E-9C96-426C-918A-2B56576C546E}" type="datetime1">
              <a:rPr lang="fr-FR" smtClean="0"/>
              <a:t>12/11/2020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8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C479C-3CD9-4CF4-9D59-79C807309769}" type="datetime1">
              <a:rPr lang="fr-FR" smtClean="0"/>
              <a:t>12/11/2020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83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9373-8DBE-4948-87F3-29EE602DBBB0}" type="datetime1">
              <a:rPr lang="fr-FR" smtClean="0"/>
              <a:t>12/11/2020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20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D28C-0676-4315-8E92-854D6D2AED16}" type="datetime1">
              <a:rPr lang="fr-FR" smtClean="0"/>
              <a:t>12/11/2020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395A7-7C34-4C22-A752-0DD6C2ACC2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58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rojector.tensorflow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68DA7C-F6D5-4D04-BF4C-810CCD4E83E6}"/>
              </a:ext>
            </a:extLst>
          </p:cNvPr>
          <p:cNvSpPr/>
          <p:nvPr/>
        </p:nvSpPr>
        <p:spPr>
          <a:xfrm>
            <a:off x="-217714" y="-138891"/>
            <a:ext cx="12627428" cy="7228116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5" y="5515429"/>
            <a:ext cx="1143868" cy="1050985"/>
          </a:xfrm>
          <a:prstGeom prst="rect">
            <a:avLst/>
          </a:prstGeom>
        </p:spPr>
      </p:pic>
      <p:pic>
        <p:nvPicPr>
          <p:cNvPr id="1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056" y="5515429"/>
            <a:ext cx="2160400" cy="103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22725" y="5670268"/>
            <a:ext cx="414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Ubisoft Sans" panose="02000504030000020004" pitchFamily="2" charset="-78"/>
                <a:cs typeface="Ubisoft Sans" panose="02000504030000020004" pitchFamily="2" charset="-78"/>
              </a:rPr>
              <a:t>Maxime Sazadaly (maxime.sazadaly@ext.esiea.fr)</a:t>
            </a:r>
            <a:endParaRPr lang="fr-FR" sz="1400" b="1" dirty="0">
              <a:solidFill>
                <a:schemeClr val="bg1"/>
              </a:solidFill>
              <a:latin typeface="Ubisoft Sans" panose="02000504030000020004" pitchFamily="2" charset="-78"/>
              <a:cs typeface="Ubisoft Sans" panose="02000504030000020004" pitchFamily="2" charset="-78"/>
            </a:endParaRPr>
          </a:p>
        </p:txBody>
      </p:sp>
      <p:pic>
        <p:nvPicPr>
          <p:cNvPr id="15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6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30215" y="2828836"/>
            <a:ext cx="933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  <a:latin typeface="Ubisoft Sans" panose="02000504030000020004" pitchFamily="2" charset="-78"/>
                <a:cs typeface="Ubisoft Sans" panose="02000504030000020004" pitchFamily="2" charset="-78"/>
              </a:rPr>
              <a:t>Introduction to Topic </a:t>
            </a:r>
            <a:r>
              <a:rPr lang="fr-FR" sz="3600" b="1" dirty="0" err="1" smtClean="0">
                <a:solidFill>
                  <a:schemeClr val="bg1"/>
                </a:solidFill>
                <a:latin typeface="Ubisoft Sans" panose="02000504030000020004" pitchFamily="2" charset="-78"/>
                <a:cs typeface="Ubisoft Sans" panose="02000504030000020004" pitchFamily="2" charset="-78"/>
              </a:rPr>
              <a:t>Modeling</a:t>
            </a:r>
            <a:r>
              <a:rPr lang="fr-FR" sz="3600" b="1" dirty="0" smtClean="0">
                <a:solidFill>
                  <a:schemeClr val="bg1"/>
                </a:solidFill>
                <a:latin typeface="Ubisoft Sans" panose="02000504030000020004" pitchFamily="2" charset="-78"/>
                <a:cs typeface="Ubisoft Sans" panose="02000504030000020004" pitchFamily="2" charset="-78"/>
              </a:rPr>
              <a:t> techniques</a:t>
            </a:r>
            <a:endParaRPr lang="fr-FR" sz="3600" b="1" dirty="0">
              <a:solidFill>
                <a:schemeClr val="bg1"/>
              </a:solidFill>
              <a:latin typeface="Ubisoft Sans" panose="02000504030000020004" pitchFamily="2" charset="-78"/>
              <a:cs typeface="Ubisoft Sans" panose="0200050403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62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3742" y="282059"/>
            <a:ext cx="11875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BEYOND HISTOGRAMS: </a:t>
            </a:r>
            <a:r>
              <a:rPr lang="fr-FR" sz="3600" b="1" dirty="0" smtClean="0">
                <a:solidFill>
                  <a:srgbClr val="00B05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LATENT SEMANTIC ANALYSIS</a:t>
            </a:r>
            <a:endParaRPr lang="fr-FR" sz="3600" b="1" dirty="0"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>
          <a:xfrm>
            <a:off x="8610600" y="6281911"/>
            <a:ext cx="2743200" cy="365125"/>
          </a:xfrm>
        </p:spPr>
        <p:txBody>
          <a:bodyPr/>
          <a:lstStyle/>
          <a:p>
            <a:fld id="{C44395A7-7C34-4C22-A752-0DD6C2ACC2BB}" type="slidenum">
              <a:rPr lang="fr-FR" smtClean="0">
                <a:solidFill>
                  <a:schemeClr val="tx1"/>
                </a:solidFill>
              </a:rPr>
              <a:t>10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53042" y="5922111"/>
            <a:ext cx="86859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Ubisoft Sans" panose="02000504030000020004" pitchFamily="2" charset="0"/>
              </a:rPr>
              <a:t>P. </a:t>
            </a:r>
            <a:r>
              <a:rPr lang="en-US" sz="1200" dirty="0" err="1">
                <a:latin typeface="Ubisoft Sans" panose="02000504030000020004" pitchFamily="2" charset="0"/>
              </a:rPr>
              <a:t>Wiemer</a:t>
            </a:r>
            <a:r>
              <a:rPr lang="en-US" sz="1200" dirty="0">
                <a:latin typeface="Ubisoft Sans" panose="02000504030000020004" pitchFamily="2" charset="0"/>
              </a:rPr>
              <a:t>-Hastings, </a:t>
            </a:r>
            <a:r>
              <a:rPr lang="en-US" sz="1200" dirty="0" smtClean="0">
                <a:latin typeface="Ubisoft Sans" panose="02000504030000020004" pitchFamily="2" charset="0"/>
              </a:rPr>
              <a:t>“Introduction to Latent </a:t>
            </a:r>
            <a:r>
              <a:rPr lang="en-US" sz="1200" dirty="0">
                <a:latin typeface="Ubisoft Sans" panose="02000504030000020004" pitchFamily="2" charset="0"/>
              </a:rPr>
              <a:t>Semantic Analysis,” </a:t>
            </a:r>
            <a:r>
              <a:rPr lang="en-US" sz="1200" i="1" dirty="0">
                <a:latin typeface="Ubisoft Sans" panose="02000504030000020004" pitchFamily="2" charset="0"/>
              </a:rPr>
              <a:t>Encyclopedia of Language &amp; Linguistics</a:t>
            </a:r>
            <a:r>
              <a:rPr lang="en-US" sz="1200" dirty="0">
                <a:latin typeface="Ubisoft Sans" panose="02000504030000020004" pitchFamily="2" charset="0"/>
              </a:rPr>
              <a:t>, pp. 706–709, 2006</a:t>
            </a:r>
            <a:r>
              <a:rPr lang="en-US" sz="1200" dirty="0" smtClean="0">
                <a:latin typeface="Ubisoft Sans" panose="02000504030000020004" pitchFamily="2" charset="0"/>
              </a:rPr>
              <a:t>.</a:t>
            </a:r>
            <a:endParaRPr lang="en-US" sz="1200" dirty="0">
              <a:latin typeface="Ubisoft Sans" panose="02000504030000020004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126524"/>
            <a:ext cx="5010150" cy="4572000"/>
          </a:xfrm>
          <a:prstGeom prst="rect">
            <a:avLst/>
          </a:prstGeom>
        </p:spPr>
      </p:pic>
      <p:sp>
        <p:nvSpPr>
          <p:cNvPr id="8" name="Espace réservé du texte 2"/>
          <p:cNvSpPr txBox="1">
            <a:spLocks/>
          </p:cNvSpPr>
          <p:nvPr/>
        </p:nvSpPr>
        <p:spPr>
          <a:xfrm>
            <a:off x="699550" y="1663539"/>
            <a:ext cx="5644100" cy="373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numCol="1" spcCol="405000" anchor="t">
            <a:noAutofit/>
          </a:bodyPr>
          <a:lstStyle>
            <a:lvl1pPr marL="0" marR="0" indent="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1pPr>
            <a:lvl2pPr marL="0" marR="0" indent="2286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2pPr>
            <a:lvl3pPr marL="0" marR="0" indent="4572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3pPr>
            <a:lvl4pPr marL="0" marR="0" indent="6858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4pPr>
            <a:lvl5pPr marL="0" marR="0" indent="9144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5pPr>
            <a:lvl6pPr marL="349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12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6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9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FIRST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commonly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used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topic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modeling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system</a:t>
            </a:r>
            <a:endParaRPr lang="fr-FR" sz="1000" b="1" dirty="0" smtClean="0">
              <a:solidFill>
                <a:srgbClr val="0070C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BASED ON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word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/ document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co-occurrence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matrices</a:t>
            </a: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Regroup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DOCUMENTS BASED ON THE 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SIMILARITY OF THEIR WORD VECTORS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Then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regroup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words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based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on the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similarity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of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their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document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vectors</a:t>
            </a:r>
            <a:endParaRPr lang="fr-FR" sz="1600" b="1" dirty="0">
              <a:solidFill>
                <a:srgbClr val="0070C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</p:txBody>
      </p:sp>
      <p:pic>
        <p:nvPicPr>
          <p:cNvPr id="9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32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68DA7C-F6D5-4D04-BF4C-810CCD4E83E6}"/>
              </a:ext>
            </a:extLst>
          </p:cNvPr>
          <p:cNvSpPr/>
          <p:nvPr/>
        </p:nvSpPr>
        <p:spPr>
          <a:xfrm>
            <a:off x="-256986" y="-219405"/>
            <a:ext cx="12705971" cy="729680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grpSp>
        <p:nvGrpSpPr>
          <p:cNvPr id="4" name="Groupe 3"/>
          <p:cNvGrpSpPr/>
          <p:nvPr/>
        </p:nvGrpSpPr>
        <p:grpSpPr>
          <a:xfrm>
            <a:off x="1524000" y="2958028"/>
            <a:ext cx="9144000" cy="941945"/>
            <a:chOff x="0" y="1995686"/>
            <a:chExt cx="9144000" cy="941945"/>
          </a:xfrm>
        </p:grpSpPr>
        <p:sp>
          <p:nvSpPr>
            <p:cNvPr id="8" name="ZoneTexte 7"/>
            <p:cNvSpPr txBox="1"/>
            <p:nvPr/>
          </p:nvSpPr>
          <p:spPr>
            <a:xfrm>
              <a:off x="0" y="229130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 smtClean="0">
                  <a:solidFill>
                    <a:srgbClr val="FFFFFF"/>
                  </a:solidFill>
                  <a:latin typeface="Ubisoft Sans" pitchFamily="50" charset="0"/>
                  <a:cs typeface="Roboto Black"/>
                </a:rPr>
                <a:t>STATE OF THE ART</a:t>
              </a:r>
              <a:endParaRPr lang="fr-FR" sz="3600" b="1" dirty="0">
                <a:solidFill>
                  <a:srgbClr val="FFFFFF"/>
                </a:solidFill>
                <a:latin typeface="Ubisoft Sans" pitchFamily="50" charset="0"/>
                <a:cs typeface="Roboto Black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0" y="1995686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PART </a:t>
              </a:r>
              <a:r>
                <a:rPr lang="fr-FR" sz="2000" dirty="0">
                  <a:solidFill>
                    <a:srgbClr val="C00000"/>
                  </a:solidFill>
                  <a:latin typeface="Ubisoft Sans" pitchFamily="50" charset="0"/>
                  <a:cs typeface="Ubisoft Sans Bold"/>
                </a:rPr>
                <a:t>|</a:t>
              </a:r>
              <a:r>
                <a:rPr lang="fr-FR" sz="2000" dirty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 </a:t>
              </a:r>
              <a:r>
                <a:rPr lang="fr-FR" sz="2000" dirty="0" smtClean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3</a:t>
              </a:r>
              <a:endParaRPr lang="fr-FR" sz="2000" dirty="0">
                <a:solidFill>
                  <a:schemeClr val="bg1"/>
                </a:solidFill>
                <a:latin typeface="Ubisoft Sans" pitchFamily="50" charset="0"/>
                <a:cs typeface="Ubisoft Sans Bol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2" cy="483290"/>
          </a:xfrm>
          <a:prstGeom prst="rect">
            <a:avLst/>
          </a:prstGeom>
        </p:spPr>
      </p:pic>
      <p:pic>
        <p:nvPicPr>
          <p:cNvPr id="10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6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69844" y="282059"/>
            <a:ext cx="105031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BEYOND LSA: </a:t>
            </a:r>
            <a:r>
              <a:rPr lang="fr-FR" sz="3600" b="1" dirty="0" smtClean="0">
                <a:solidFill>
                  <a:srgbClr val="0070C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LATENT DIRICHLET ALLOCATION</a:t>
            </a:r>
            <a:endParaRPr lang="fr-FR" sz="3600" b="1" dirty="0">
              <a:solidFill>
                <a:srgbClr val="0070C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>
          <a:xfrm>
            <a:off x="8610600" y="6281911"/>
            <a:ext cx="2743200" cy="365125"/>
          </a:xfrm>
        </p:spPr>
        <p:txBody>
          <a:bodyPr/>
          <a:lstStyle/>
          <a:p>
            <a:fld id="{C44395A7-7C34-4C22-A752-0DD6C2ACC2BB}" type="slidenum">
              <a:rPr lang="fr-FR" smtClean="0">
                <a:solidFill>
                  <a:schemeClr val="tx1"/>
                </a:solidFill>
              </a:rPr>
              <a:t>12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70934" y="5913994"/>
            <a:ext cx="7050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latin typeface="Ubisoft Sans" panose="02000504030000020004" pitchFamily="2" charset="0"/>
              </a:rPr>
              <a:t>D</a:t>
            </a:r>
            <a:r>
              <a:rPr lang="fr-FR" sz="1200" dirty="0">
                <a:latin typeface="Ubisoft Sans" panose="02000504030000020004" pitchFamily="2" charset="0"/>
              </a:rPr>
              <a:t>. M. </a:t>
            </a:r>
            <a:r>
              <a:rPr lang="fr-FR" sz="1200" dirty="0" err="1">
                <a:latin typeface="Ubisoft Sans" panose="02000504030000020004" pitchFamily="2" charset="0"/>
              </a:rPr>
              <a:t>Blei</a:t>
            </a:r>
            <a:r>
              <a:rPr lang="fr-FR" sz="1200" dirty="0">
                <a:latin typeface="Ubisoft Sans" panose="02000504030000020004" pitchFamily="2" charset="0"/>
              </a:rPr>
              <a:t>, ‘Latent Dirichlet Allocation’, </a:t>
            </a:r>
            <a:r>
              <a:rPr lang="fr-FR" sz="1200" i="1" dirty="0" smtClean="0">
                <a:latin typeface="Ubisoft Sans" panose="02000504030000020004" pitchFamily="2" charset="0"/>
              </a:rPr>
              <a:t>Journal of Machine Learning </a:t>
            </a:r>
            <a:r>
              <a:rPr lang="fr-FR" sz="1200" i="1" dirty="0" err="1" smtClean="0">
                <a:latin typeface="Ubisoft Sans" panose="02000504030000020004" pitchFamily="2" charset="0"/>
              </a:rPr>
              <a:t>Research</a:t>
            </a:r>
            <a:r>
              <a:rPr lang="fr-FR" sz="1200" dirty="0" smtClean="0">
                <a:latin typeface="Ubisoft Sans" panose="02000504030000020004" pitchFamily="2" charset="0"/>
              </a:rPr>
              <a:t>,</a:t>
            </a:r>
            <a:r>
              <a:rPr lang="fr-FR" sz="1200" i="1" dirty="0" smtClean="0">
                <a:latin typeface="Ubisoft Sans" panose="02000504030000020004" pitchFamily="2" charset="0"/>
              </a:rPr>
              <a:t> </a:t>
            </a:r>
            <a:r>
              <a:rPr lang="fr-FR" sz="1200" dirty="0" smtClean="0">
                <a:latin typeface="Ubisoft Sans" panose="02000504030000020004" pitchFamily="2" charset="0"/>
              </a:rPr>
              <a:t>pp. 30, 2003</a:t>
            </a:r>
            <a:endParaRPr lang="fr-FR" sz="1200" dirty="0">
              <a:effectLst/>
              <a:latin typeface="Ubisoft Sans" panose="02000504030000020004" pitchFamily="2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69844" y="1826688"/>
            <a:ext cx="7351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Ubisoft Sans" panose="02000504030000020004" pitchFamily="2" charset="0"/>
              </a:rPr>
              <a:t>I </a:t>
            </a:r>
            <a:r>
              <a:rPr lang="fr-FR" dirty="0" err="1" smtClean="0">
                <a:latin typeface="Ubisoft Sans" panose="02000504030000020004" pitchFamily="2" charset="0"/>
              </a:rPr>
              <a:t>like</a:t>
            </a:r>
            <a:r>
              <a:rPr lang="fr-FR" dirty="0" smtClean="0">
                <a:latin typeface="Ubisoft Sans" panose="02000504030000020004" pitchFamily="2" charset="0"/>
              </a:rPr>
              <a:t> to </a:t>
            </a:r>
            <a:r>
              <a:rPr lang="fr-FR" dirty="0" err="1" smtClean="0">
                <a:latin typeface="Ubisoft Sans" panose="02000504030000020004" pitchFamily="2" charset="0"/>
              </a:rPr>
              <a:t>eat</a:t>
            </a:r>
            <a:r>
              <a:rPr lang="fr-FR" dirty="0" smtClean="0">
                <a:latin typeface="Ubisoft Sans" panose="02000504030000020004" pitchFamily="2" charset="0"/>
              </a:rPr>
              <a:t> brocoli and bananas.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Ubisoft Sans" panose="02000504030000020004" pitchFamily="2" charset="0"/>
              </a:rPr>
              <a:t>I </a:t>
            </a:r>
            <a:r>
              <a:rPr lang="fr-FR" dirty="0" err="1" smtClean="0">
                <a:latin typeface="Ubisoft Sans" panose="02000504030000020004" pitchFamily="2" charset="0"/>
              </a:rPr>
              <a:t>ate</a:t>
            </a:r>
            <a:r>
              <a:rPr lang="fr-FR" dirty="0" smtClean="0">
                <a:latin typeface="Ubisoft Sans" panose="02000504030000020004" pitchFamily="2" charset="0"/>
              </a:rPr>
              <a:t> a banana and </a:t>
            </a:r>
            <a:r>
              <a:rPr lang="fr-FR" dirty="0" err="1" smtClean="0">
                <a:latin typeface="Ubisoft Sans" panose="02000504030000020004" pitchFamily="2" charset="0"/>
              </a:rPr>
              <a:t>spinach</a:t>
            </a:r>
            <a:r>
              <a:rPr lang="fr-FR" dirty="0" smtClean="0">
                <a:latin typeface="Ubisoft Sans" panose="02000504030000020004" pitchFamily="2" charset="0"/>
              </a:rPr>
              <a:t> smoothie for breakfast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Ubisoft Sans" panose="02000504030000020004" pitchFamily="2" charset="0"/>
              </a:rPr>
              <a:t>Chinchillas are </a:t>
            </a:r>
            <a:r>
              <a:rPr lang="fr-FR" dirty="0" err="1" smtClean="0">
                <a:latin typeface="Ubisoft Sans" panose="02000504030000020004" pitchFamily="2" charset="0"/>
              </a:rPr>
              <a:t>so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cute</a:t>
            </a:r>
            <a:r>
              <a:rPr lang="fr-FR" dirty="0" smtClean="0">
                <a:latin typeface="Ubisoft Sans" panose="02000504030000020004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Ubisoft Sans" panose="02000504030000020004" pitchFamily="2" charset="0"/>
              </a:rPr>
              <a:t>My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sister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adopted</a:t>
            </a:r>
            <a:r>
              <a:rPr lang="fr-FR" dirty="0" smtClean="0">
                <a:latin typeface="Ubisoft Sans" panose="02000504030000020004" pitchFamily="2" charset="0"/>
              </a:rPr>
              <a:t> a </a:t>
            </a:r>
            <a:r>
              <a:rPr lang="fr-FR" dirty="0" err="1" smtClean="0">
                <a:latin typeface="Ubisoft Sans" panose="02000504030000020004" pitchFamily="2" charset="0"/>
              </a:rPr>
              <a:t>kitten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yesterday</a:t>
            </a:r>
            <a:r>
              <a:rPr lang="fr-FR" dirty="0" smtClean="0">
                <a:latin typeface="Ubisoft Sans" panose="02000504030000020004" pitchFamily="2" charset="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Ubisoft Sans" panose="02000504030000020004" pitchFamily="2" charset="0"/>
              </a:rPr>
              <a:t>Look at </a:t>
            </a:r>
            <a:r>
              <a:rPr lang="fr-FR" dirty="0" err="1" smtClean="0">
                <a:latin typeface="Ubisoft Sans" panose="02000504030000020004" pitchFamily="2" charset="0"/>
              </a:rPr>
              <a:t>this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cute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piece</a:t>
            </a:r>
            <a:r>
              <a:rPr lang="fr-FR" dirty="0" smtClean="0">
                <a:latin typeface="Ubisoft Sans" panose="02000504030000020004" pitchFamily="2" charset="0"/>
              </a:rPr>
              <a:t> of a hamster </a:t>
            </a:r>
            <a:r>
              <a:rPr lang="fr-FR" dirty="0" err="1" smtClean="0">
                <a:latin typeface="Ubisoft Sans" panose="02000504030000020004" pitchFamily="2" charset="0"/>
              </a:rPr>
              <a:t>munching</a:t>
            </a:r>
            <a:r>
              <a:rPr lang="fr-FR" dirty="0" smtClean="0">
                <a:latin typeface="Ubisoft Sans" panose="02000504030000020004" pitchFamily="2" charset="0"/>
              </a:rPr>
              <a:t> on a brocoli.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526038" y="1782624"/>
            <a:ext cx="160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Ubisoft Sans" panose="02000504030000020004" pitchFamily="2" charset="0"/>
              </a:rPr>
              <a:t>100% </a:t>
            </a:r>
            <a:r>
              <a:rPr lang="fr-FR" dirty="0" smtClean="0">
                <a:solidFill>
                  <a:schemeClr val="accent2"/>
                </a:solidFill>
                <a:latin typeface="Ubisoft Sans" panose="02000504030000020004" pitchFamily="2" charset="0"/>
              </a:rPr>
              <a:t>Topic A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526037" y="2070036"/>
            <a:ext cx="160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Ubisoft Sans" panose="02000504030000020004" pitchFamily="2" charset="0"/>
              </a:rPr>
              <a:t>100% </a:t>
            </a:r>
            <a:r>
              <a:rPr lang="fr-FR" dirty="0" smtClean="0">
                <a:solidFill>
                  <a:schemeClr val="accent2"/>
                </a:solidFill>
                <a:latin typeface="Ubisoft Sans" panose="02000504030000020004" pitchFamily="2" charset="0"/>
              </a:rPr>
              <a:t>Topic A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526036" y="2380686"/>
            <a:ext cx="160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Ubisoft Sans" panose="02000504030000020004" pitchFamily="2" charset="0"/>
              </a:rPr>
              <a:t>100% </a:t>
            </a:r>
            <a:r>
              <a:rPr lang="fr-FR" dirty="0" smtClean="0">
                <a:solidFill>
                  <a:srgbClr val="7030A0"/>
                </a:solidFill>
                <a:latin typeface="Ubisoft Sans" panose="02000504030000020004" pitchFamily="2" charset="0"/>
              </a:rPr>
              <a:t>Topic 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526036" y="2687908"/>
            <a:ext cx="160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Ubisoft Sans" panose="02000504030000020004" pitchFamily="2" charset="0"/>
              </a:rPr>
              <a:t>100% </a:t>
            </a:r>
            <a:r>
              <a:rPr lang="fr-FR" dirty="0" smtClean="0">
                <a:solidFill>
                  <a:srgbClr val="7030A0"/>
                </a:solidFill>
                <a:latin typeface="Ubisoft Sans" panose="02000504030000020004" pitchFamily="2" charset="0"/>
              </a:rPr>
              <a:t>Topic B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526035" y="2956716"/>
            <a:ext cx="361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Ubisoft Sans" panose="02000504030000020004" pitchFamily="2" charset="0"/>
              </a:rPr>
              <a:t>60% </a:t>
            </a:r>
            <a:r>
              <a:rPr lang="fr-FR" dirty="0" smtClean="0">
                <a:solidFill>
                  <a:schemeClr val="accent2"/>
                </a:solidFill>
                <a:latin typeface="Ubisoft Sans" panose="02000504030000020004" pitchFamily="2" charset="0"/>
              </a:rPr>
              <a:t>Topic A </a:t>
            </a:r>
            <a:r>
              <a:rPr lang="fr-FR" dirty="0" smtClean="0">
                <a:latin typeface="Ubisoft Sans" panose="02000504030000020004" pitchFamily="2" charset="0"/>
              </a:rPr>
              <a:t>and 40%</a:t>
            </a:r>
            <a:r>
              <a:rPr lang="fr-FR" dirty="0" smtClean="0">
                <a:solidFill>
                  <a:srgbClr val="7030A0"/>
                </a:solidFill>
                <a:latin typeface="Ubisoft Sans" panose="02000504030000020004" pitchFamily="2" charset="0"/>
              </a:rPr>
              <a:t>Topic B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69844" y="4017648"/>
            <a:ext cx="10605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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smtClean="0">
                <a:solidFill>
                  <a:schemeClr val="accent2"/>
                </a:solidFill>
                <a:latin typeface="Ubisoft Sans" panose="02000504030000020004" pitchFamily="2" charset="0"/>
              </a:rPr>
              <a:t>Topic A </a:t>
            </a:r>
            <a:r>
              <a:rPr lang="fr-FR" dirty="0" err="1" smtClean="0">
                <a:latin typeface="Ubisoft Sans" panose="02000504030000020004" pitchFamily="2" charset="0"/>
              </a:rPr>
              <a:t>is</a:t>
            </a:r>
            <a:r>
              <a:rPr lang="fr-FR" dirty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defined</a:t>
            </a:r>
            <a:r>
              <a:rPr lang="fr-FR" dirty="0" smtClean="0">
                <a:latin typeface="Ubisoft Sans" panose="02000504030000020004" pitchFamily="2" charset="0"/>
              </a:rPr>
              <a:t> by: 30% brocoli, 15% banana, 10% breakfast, etc. (Can </a:t>
            </a:r>
            <a:r>
              <a:rPr lang="fr-FR" dirty="0" err="1" smtClean="0">
                <a:latin typeface="Ubisoft Sans" panose="02000504030000020004" pitchFamily="2" charset="0"/>
              </a:rPr>
              <a:t>be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identified</a:t>
            </a:r>
            <a:r>
              <a:rPr lang="fr-FR" dirty="0" smtClean="0">
                <a:latin typeface="Ubisoft Sans" panose="02000504030000020004" pitchFamily="2" charset="0"/>
              </a:rPr>
              <a:t> as </a:t>
            </a:r>
            <a:r>
              <a:rPr lang="fr-FR" dirty="0" err="1" smtClean="0">
                <a:latin typeface="Ubisoft Sans" panose="02000504030000020004" pitchFamily="2" charset="0"/>
              </a:rPr>
              <a:t>food</a:t>
            </a:r>
            <a:r>
              <a:rPr lang="fr-FR" dirty="0" smtClean="0">
                <a:latin typeface="Ubisoft Sans" panose="02000504030000020004" pitchFamily="2" charset="0"/>
              </a:rPr>
              <a:t>!)</a:t>
            </a:r>
          </a:p>
          <a:p>
            <a:endParaRPr lang="fr-FR" dirty="0">
              <a:solidFill>
                <a:srgbClr val="7030A0"/>
              </a:solidFill>
              <a:latin typeface="Ubisoft Sans" panose="02000504030000020004" pitchFamily="2" charset="0"/>
            </a:endParaRPr>
          </a:p>
          <a:p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</a:t>
            </a:r>
            <a:r>
              <a:rPr lang="fr-FR" dirty="0" smtClean="0">
                <a:solidFill>
                  <a:srgbClr val="7030A0"/>
                </a:solidFill>
                <a:latin typeface="Ubisoft Sans" panose="02000504030000020004" pitchFamily="2" charset="0"/>
                <a:sym typeface="Wingdings" panose="05000000000000000000" pitchFamily="2" charset="2"/>
              </a:rPr>
              <a:t> Topic B </a:t>
            </a:r>
            <a:r>
              <a:rPr lang="fr-FR" dirty="0" err="1" smtClean="0">
                <a:latin typeface="Ubisoft Sans" panose="02000504030000020004" pitchFamily="2" charset="0"/>
                <a:sym typeface="Wingdings" panose="05000000000000000000" pitchFamily="2" charset="2"/>
              </a:rPr>
              <a:t>is</a:t>
            </a:r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  <a:sym typeface="Wingdings" panose="05000000000000000000" pitchFamily="2" charset="2"/>
              </a:rPr>
              <a:t>defined</a:t>
            </a:r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 by: 20% chinchillas, 20% </a:t>
            </a:r>
            <a:r>
              <a:rPr lang="fr-FR" dirty="0" err="1" smtClean="0">
                <a:latin typeface="Ubisoft Sans" panose="02000504030000020004" pitchFamily="2" charset="0"/>
                <a:sym typeface="Wingdings" panose="05000000000000000000" pitchFamily="2" charset="2"/>
              </a:rPr>
              <a:t>kittens</a:t>
            </a:r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, 15% </a:t>
            </a:r>
            <a:r>
              <a:rPr lang="fr-FR" dirty="0" err="1" smtClean="0">
                <a:latin typeface="Ubisoft Sans" panose="02000504030000020004" pitchFamily="2" charset="0"/>
                <a:sym typeface="Wingdings" panose="05000000000000000000" pitchFamily="2" charset="2"/>
              </a:rPr>
              <a:t>cute</a:t>
            </a:r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, etc. (Can </a:t>
            </a:r>
            <a:r>
              <a:rPr lang="fr-FR" dirty="0" err="1" smtClean="0">
                <a:latin typeface="Ubisoft Sans" panose="02000504030000020004" pitchFamily="2" charset="0"/>
                <a:sym typeface="Wingdings" panose="05000000000000000000" pitchFamily="2" charset="2"/>
              </a:rPr>
              <a:t>be</a:t>
            </a:r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  <a:sym typeface="Wingdings" panose="05000000000000000000" pitchFamily="2" charset="2"/>
              </a:rPr>
              <a:t>identified</a:t>
            </a:r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 as </a:t>
            </a:r>
            <a:r>
              <a:rPr lang="fr-FR" dirty="0" err="1" smtClean="0">
                <a:latin typeface="Ubisoft Sans" panose="02000504030000020004" pitchFamily="2" charset="0"/>
                <a:sym typeface="Wingdings" panose="05000000000000000000" pitchFamily="2" charset="2"/>
              </a:rPr>
              <a:t>cute</a:t>
            </a:r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  <a:sym typeface="Wingdings" panose="05000000000000000000" pitchFamily="2" charset="2"/>
              </a:rPr>
              <a:t>animals</a:t>
            </a:r>
            <a:r>
              <a:rPr lang="fr-FR" dirty="0" smtClean="0">
                <a:latin typeface="Ubisoft Sans" panose="02000504030000020004" pitchFamily="2" charset="0"/>
                <a:sym typeface="Wingdings" panose="05000000000000000000" pitchFamily="2" charset="2"/>
              </a:rPr>
              <a:t>!)</a:t>
            </a:r>
            <a:endParaRPr lang="fr-FR" dirty="0" smtClean="0">
              <a:latin typeface="Ubisoft Sans" panose="02000504030000020004" pitchFamily="2" charset="0"/>
            </a:endParaRPr>
          </a:p>
        </p:txBody>
      </p:sp>
      <p:pic>
        <p:nvPicPr>
          <p:cNvPr id="19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2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69844" y="282059"/>
            <a:ext cx="105031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BEYOND LSA: </a:t>
            </a:r>
            <a:r>
              <a:rPr lang="fr-FR" sz="3600" b="1" dirty="0" smtClean="0">
                <a:solidFill>
                  <a:srgbClr val="0070C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LATENT DIRICHLET ALLOCATION</a:t>
            </a:r>
            <a:endParaRPr lang="fr-FR" sz="3600" b="1" dirty="0">
              <a:solidFill>
                <a:srgbClr val="0070C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869843" y="1826688"/>
                <a:ext cx="1042213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Ubisoft Sans" panose="02000504030000020004" pitchFamily="2" charset="0"/>
                  </a:rPr>
                  <a:t>LDA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can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be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seen</a:t>
                </a:r>
                <a:r>
                  <a:rPr lang="fr-FR" dirty="0" smtClean="0">
                    <a:latin typeface="Ubisoft Sans" panose="02000504030000020004" pitchFamily="2" charset="0"/>
                  </a:rPr>
                  <a:t> as a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generative</a:t>
                </a:r>
                <a:r>
                  <a:rPr lang="fr-FR" dirty="0" smtClean="0">
                    <a:latin typeface="Ubisoft Sans" panose="02000504030000020004" pitchFamily="2" charset="0"/>
                  </a:rPr>
                  <a:t> model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where</a:t>
                </a:r>
                <a:r>
                  <a:rPr lang="fr-FR" dirty="0" smtClean="0">
                    <a:latin typeface="Ubisoft Sans" panose="02000504030000020004" pitchFamily="2" charset="0"/>
                  </a:rPr>
                  <a:t>:</a:t>
                </a:r>
              </a:p>
              <a:p>
                <a:endParaRPr lang="fr-FR" dirty="0" smtClean="0">
                  <a:latin typeface="Ubisoft Sans" panose="02000504030000020004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>
                    <a:latin typeface="Ubisoft Sans" panose="02000504030000020004" pitchFamily="2" charset="0"/>
                  </a:rPr>
                  <a:t>Each</a:t>
                </a:r>
                <a:r>
                  <a:rPr lang="fr-FR" dirty="0" smtClean="0">
                    <a:latin typeface="Ubisoft Sans" panose="02000504030000020004" pitchFamily="2" charset="0"/>
                  </a:rPr>
                  <a:t> document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generated</a:t>
                </a:r>
                <a:r>
                  <a:rPr lang="fr-FR" dirty="0" smtClean="0">
                    <a:latin typeface="Ubisoft Sans" panose="02000504030000020004" pitchFamily="2" charset="0"/>
                  </a:rPr>
                  <a:t> by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its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underlying</a:t>
                </a:r>
                <a:r>
                  <a:rPr lang="fr-FR" dirty="0" smtClean="0">
                    <a:latin typeface="Ubisoft Sans" panose="02000504030000020004" pitchFamily="2" charset="0"/>
                  </a:rPr>
                  <a:t> topics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𝐾𝑠</m:t>
                    </m:r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then</a:t>
                </a:r>
                <a:r>
                  <a:rPr lang="fr-FR" dirty="0" smtClean="0">
                    <a:latin typeface="Ubisoft Sans" panose="02000504030000020004" pitchFamily="2" charset="0"/>
                  </a:rPr>
                  <a:t> a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sample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of the topics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𝐾𝑠</m:t>
                    </m:r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Ubisoft Sans" panose="02000504030000020004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>
                    <a:latin typeface="Ubisoft Sans" panose="02000504030000020004" pitchFamily="2" charset="0"/>
                  </a:rPr>
                  <a:t>Each</a:t>
                </a:r>
                <a:r>
                  <a:rPr lang="fr-FR" dirty="0" smtClean="0">
                    <a:latin typeface="Ubisoft Sans" panose="02000504030000020004" pitchFamily="2" charset="0"/>
                  </a:rPr>
                  <a:t> topic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generated</a:t>
                </a:r>
                <a:r>
                  <a:rPr lang="fr-FR" dirty="0" smtClean="0">
                    <a:latin typeface="Ubisoft Sans" panose="02000504030000020004" pitchFamily="2" charset="0"/>
                  </a:rPr>
                  <a:t> by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its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underlying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words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then</a:t>
                </a:r>
                <a:r>
                  <a:rPr lang="fr-FR" dirty="0" smtClean="0">
                    <a:latin typeface="Ubisoft Sans" panose="02000504030000020004" pitchFamily="2" charset="0"/>
                  </a:rPr>
                  <a:t> a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sample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of the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words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composing</a:t>
                </a:r>
                <a:r>
                  <a:rPr lang="fr-FR" dirty="0" smtClean="0">
                    <a:latin typeface="Ubisoft Sans" panose="02000504030000020004" pitchFamily="2" charset="0"/>
                  </a:rPr>
                  <a:t> all the topics.</a:t>
                </a:r>
              </a:p>
              <a:p>
                <a:endParaRPr lang="fr-FR" dirty="0">
                  <a:latin typeface="Ubisoft Sans" panose="02000504030000020004" pitchFamily="2" charset="0"/>
                </a:endParaRPr>
              </a:p>
              <a:p>
                <a:r>
                  <a:rPr lang="fr-FR" dirty="0" smtClean="0">
                    <a:latin typeface="Ubisoft Sans" panose="02000504030000020004" pitchFamily="2" charset="0"/>
                  </a:rPr>
                  <a:t>In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our</a:t>
                </a:r>
                <a:r>
                  <a:rPr lang="fr-FR" dirty="0" smtClean="0">
                    <a:latin typeface="Ubisoft Sans" panose="02000504030000020004" pitchFamily="2" charset="0"/>
                  </a:rPr>
                  <a:t> case, the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texts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we</a:t>
                </a:r>
                <a:r>
                  <a:rPr lang="fr-FR" dirty="0" smtClean="0">
                    <a:latin typeface="Ubisoft Sans" panose="02000504030000020004" pitchFamily="2" charset="0"/>
                  </a:rPr>
                  <a:t> have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were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already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generated</a:t>
                </a:r>
                <a:r>
                  <a:rPr lang="fr-FR" dirty="0" smtClean="0">
                    <a:latin typeface="Ubisoft Sans" panose="02000504030000020004" pitchFamily="2" charset="0"/>
                  </a:rPr>
                  <a:t>. The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aim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to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retrieve</a:t>
                </a:r>
                <a:r>
                  <a:rPr lang="fr-FR" dirty="0" smtClean="0">
                    <a:latin typeface="Ubisoft Sans" panose="02000504030000020004" pitchFamily="2" charset="0"/>
                  </a:rPr>
                  <a:t> the distributions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from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which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are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drawn</a:t>
                </a:r>
                <a:r>
                  <a:rPr lang="fr-FR" dirty="0" smtClean="0">
                    <a:latin typeface="Ubisoft Sans" panose="0200050403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43" y="1826688"/>
                <a:ext cx="10422133" cy="2862322"/>
              </a:xfrm>
              <a:prstGeom prst="rect">
                <a:avLst/>
              </a:prstGeom>
              <a:blipFill>
                <a:blip r:embed="rId4"/>
                <a:stretch>
                  <a:fillRect l="-527" t="-1493" b="-2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570934" y="5913994"/>
            <a:ext cx="7050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latin typeface="Ubisoft Sans" panose="02000504030000020004" pitchFamily="2" charset="0"/>
              </a:rPr>
              <a:t>D</a:t>
            </a:r>
            <a:r>
              <a:rPr lang="fr-FR" sz="1200" dirty="0">
                <a:latin typeface="Ubisoft Sans" panose="02000504030000020004" pitchFamily="2" charset="0"/>
              </a:rPr>
              <a:t>. M. </a:t>
            </a:r>
            <a:r>
              <a:rPr lang="fr-FR" sz="1200" dirty="0" err="1">
                <a:latin typeface="Ubisoft Sans" panose="02000504030000020004" pitchFamily="2" charset="0"/>
              </a:rPr>
              <a:t>Blei</a:t>
            </a:r>
            <a:r>
              <a:rPr lang="fr-FR" sz="1200" dirty="0">
                <a:latin typeface="Ubisoft Sans" panose="02000504030000020004" pitchFamily="2" charset="0"/>
              </a:rPr>
              <a:t>, ‘Latent Dirichlet Allocation’, </a:t>
            </a:r>
            <a:r>
              <a:rPr lang="fr-FR" sz="1200" i="1" dirty="0" smtClean="0">
                <a:latin typeface="Ubisoft Sans" panose="02000504030000020004" pitchFamily="2" charset="0"/>
              </a:rPr>
              <a:t>Journal of Machine Learning </a:t>
            </a:r>
            <a:r>
              <a:rPr lang="fr-FR" sz="1200" i="1" dirty="0" err="1" smtClean="0">
                <a:latin typeface="Ubisoft Sans" panose="02000504030000020004" pitchFamily="2" charset="0"/>
              </a:rPr>
              <a:t>Research</a:t>
            </a:r>
            <a:r>
              <a:rPr lang="fr-FR" sz="1200" dirty="0" smtClean="0">
                <a:latin typeface="Ubisoft Sans" panose="02000504030000020004" pitchFamily="2" charset="0"/>
              </a:rPr>
              <a:t>,</a:t>
            </a:r>
            <a:r>
              <a:rPr lang="fr-FR" sz="1200" i="1" dirty="0" smtClean="0">
                <a:latin typeface="Ubisoft Sans" panose="02000504030000020004" pitchFamily="2" charset="0"/>
              </a:rPr>
              <a:t> </a:t>
            </a:r>
            <a:r>
              <a:rPr lang="fr-FR" sz="1200" dirty="0" smtClean="0">
                <a:latin typeface="Ubisoft Sans" panose="02000504030000020004" pitchFamily="2" charset="0"/>
              </a:rPr>
              <a:t>pp. 30, 2003</a:t>
            </a:r>
            <a:endParaRPr lang="fr-FR" sz="1200" dirty="0">
              <a:effectLst/>
              <a:latin typeface="Ubisoft Sans" panose="02000504030000020004" pitchFamily="2" charset="0"/>
            </a:endParaRPr>
          </a:p>
        </p:txBody>
      </p:sp>
      <p:pic>
        <p:nvPicPr>
          <p:cNvPr id="10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2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7723" y="282059"/>
            <a:ext cx="11067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LDA KEY COMPONENT: </a:t>
            </a:r>
            <a:r>
              <a:rPr lang="fr-FR" sz="3600" b="1" dirty="0" smtClean="0">
                <a:solidFill>
                  <a:srgbClr val="0070C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DIRICHLET DISTRIBUTION</a:t>
            </a:r>
            <a:endParaRPr lang="fr-FR" sz="3600" b="1" dirty="0">
              <a:solidFill>
                <a:srgbClr val="0070C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4" descr="https://cdn-images-1.medium.com/max/800/1*_NdnljMqi8L2_lAYwH3JD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51" y="1075993"/>
            <a:ext cx="5102376" cy="510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987215" y="1916023"/>
                <a:ext cx="585103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Ubisoft Sans" panose="02000504030000020004" pitchFamily="2" charset="0"/>
                  </a:rPr>
                  <a:t>Similar to a 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multinomial beta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Ubisoft Sans" panose="02000504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>
                    <a:latin typeface="Ubisoft Sans" panose="02000504030000020004" pitchFamily="2" charset="0"/>
                  </a:rPr>
                  <a:t>Instead</a:t>
                </a:r>
                <a:r>
                  <a:rPr lang="fr-FR" dirty="0" smtClean="0">
                    <a:latin typeface="Ubisoft Sans" panose="02000504030000020004" pitchFamily="2" charset="0"/>
                  </a:rPr>
                  <a:t> of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being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defined</a:t>
                </a:r>
                <a:r>
                  <a:rPr lang="fr-FR" dirty="0" smtClean="0">
                    <a:latin typeface="Ubisoft Sans" panose="02000504030000020004" pitchFamily="2" charset="0"/>
                  </a:rPr>
                  <a:t> by a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parameter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, the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dirichlet</a:t>
                </a:r>
                <a:r>
                  <a:rPr lang="fr-FR" dirty="0" smtClean="0">
                    <a:latin typeface="Ubisoft Sans" panose="02000504030000020004" pitchFamily="2" charset="0"/>
                  </a:rPr>
                  <a:t> distribution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defined</a:t>
                </a:r>
                <a:r>
                  <a:rPr lang="fr-FR" dirty="0" smtClean="0">
                    <a:latin typeface="Ubisoft Sans" panose="02000504030000020004" pitchFamily="2" charset="0"/>
                  </a:rPr>
                  <a:t> by:</a:t>
                </a:r>
              </a:p>
              <a:p>
                <a:endParaRPr lang="fr-FR" dirty="0">
                  <a:latin typeface="Ubisoft Sans" panose="0200050403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 smtClean="0">
                  <a:latin typeface="Ubisoft Sans" panose="02000504030000020004" pitchFamily="2" charset="0"/>
                </a:endParaRPr>
              </a:p>
              <a:p>
                <a:pPr algn="ctr"/>
                <a:endParaRPr lang="fr-FR" dirty="0">
                  <a:latin typeface="Ubisoft Sans" panose="02000504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Ubisoft Sans" panose="02000504030000020004" pitchFamily="2" charset="0"/>
                  </a:rPr>
                  <a:t>In the case of the LDA, the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aim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to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retrieve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the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parameters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of the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dirichlet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distributions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that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represent</a:t>
                </a:r>
                <a:r>
                  <a:rPr lang="fr-FR" dirty="0" smtClean="0">
                    <a:latin typeface="Ubisoft Sans" panose="02000504030000020004" pitchFamily="2" charset="0"/>
                  </a:rPr>
                  <a:t> the 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topic distribution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across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documents </a:t>
                </a:r>
                <a:r>
                  <a:rPr lang="fr-FR" dirty="0" smtClean="0">
                    <a:latin typeface="Ubisoft Sans" panose="02000504030000020004" pitchFamily="2" charset="0"/>
                  </a:rPr>
                  <a:t>and the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word</a:t>
                </a:r>
                <a:r>
                  <a:rPr lang="fr-FR" dirty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distribution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across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topics</a:t>
                </a:r>
                <a:endParaRPr lang="fr-FR" dirty="0">
                  <a:solidFill>
                    <a:srgbClr val="0070C0"/>
                  </a:solidFill>
                  <a:latin typeface="Ubisoft Sans" panose="02000504030000020004" pitchFamily="2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15" y="1916023"/>
                <a:ext cx="5851039" cy="3139321"/>
              </a:xfrm>
              <a:prstGeom prst="rect">
                <a:avLst/>
              </a:prstGeom>
              <a:blipFill>
                <a:blip r:embed="rId4"/>
                <a:stretch>
                  <a:fillRect l="-729" t="-1165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570934" y="5913994"/>
            <a:ext cx="7050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latin typeface="Ubisoft Sans" panose="02000504030000020004" pitchFamily="2" charset="0"/>
              </a:rPr>
              <a:t>D</a:t>
            </a:r>
            <a:r>
              <a:rPr lang="fr-FR" sz="1200" dirty="0">
                <a:latin typeface="Ubisoft Sans" panose="02000504030000020004" pitchFamily="2" charset="0"/>
              </a:rPr>
              <a:t>. M. </a:t>
            </a:r>
            <a:r>
              <a:rPr lang="fr-FR" sz="1200" dirty="0" err="1">
                <a:latin typeface="Ubisoft Sans" panose="02000504030000020004" pitchFamily="2" charset="0"/>
              </a:rPr>
              <a:t>Blei</a:t>
            </a:r>
            <a:r>
              <a:rPr lang="fr-FR" sz="1200" dirty="0">
                <a:latin typeface="Ubisoft Sans" panose="02000504030000020004" pitchFamily="2" charset="0"/>
              </a:rPr>
              <a:t>, ‘Latent Dirichlet Allocation’, </a:t>
            </a:r>
            <a:r>
              <a:rPr lang="fr-FR" sz="1200" i="1" dirty="0" smtClean="0">
                <a:latin typeface="Ubisoft Sans" panose="02000504030000020004" pitchFamily="2" charset="0"/>
              </a:rPr>
              <a:t>Journal of Machine Learning </a:t>
            </a:r>
            <a:r>
              <a:rPr lang="fr-FR" sz="1200" i="1" dirty="0" err="1" smtClean="0">
                <a:latin typeface="Ubisoft Sans" panose="02000504030000020004" pitchFamily="2" charset="0"/>
              </a:rPr>
              <a:t>Research</a:t>
            </a:r>
            <a:r>
              <a:rPr lang="fr-FR" sz="1200" dirty="0" smtClean="0">
                <a:latin typeface="Ubisoft Sans" panose="02000504030000020004" pitchFamily="2" charset="0"/>
              </a:rPr>
              <a:t>,</a:t>
            </a:r>
            <a:r>
              <a:rPr lang="fr-FR" sz="1200" i="1" dirty="0" smtClean="0">
                <a:latin typeface="Ubisoft Sans" panose="02000504030000020004" pitchFamily="2" charset="0"/>
              </a:rPr>
              <a:t> </a:t>
            </a:r>
            <a:r>
              <a:rPr lang="fr-FR" sz="1200" dirty="0" smtClean="0">
                <a:latin typeface="Ubisoft Sans" panose="02000504030000020004" pitchFamily="2" charset="0"/>
              </a:rPr>
              <a:t>pp. 30, 2003</a:t>
            </a:r>
            <a:endParaRPr lang="fr-FR" sz="1200" dirty="0">
              <a:effectLst/>
              <a:latin typeface="Ubisoft Sans" panose="02000504030000020004" pitchFamily="2" charset="0"/>
            </a:endParaRPr>
          </a:p>
        </p:txBody>
      </p:sp>
      <p:pic>
        <p:nvPicPr>
          <p:cNvPr id="12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6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53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upload.wikimedia.org/wikipedia/commons/4/4d/Smoothed_L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90" y="2116788"/>
            <a:ext cx="470535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93304" y="1828799"/>
            <a:ext cx="5851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Ubisoft Sans" panose="02000504030000020004" pitchFamily="2" charset="0"/>
              </a:rPr>
              <a:t>Given</a:t>
            </a:r>
            <a:r>
              <a:rPr lang="fr-FR" dirty="0" smtClean="0">
                <a:latin typeface="Ubisoft Sans" panose="02000504030000020004" pitchFamily="2" charset="0"/>
              </a:rPr>
              <a:t> a document M </a:t>
            </a:r>
            <a:r>
              <a:rPr lang="fr-FR" dirty="0" err="1" smtClean="0">
                <a:latin typeface="Ubisoft Sans" panose="02000504030000020004" pitchFamily="2" charset="0"/>
              </a:rPr>
              <a:t>composed</a:t>
            </a:r>
            <a:r>
              <a:rPr lang="fr-FR" dirty="0" smtClean="0">
                <a:latin typeface="Ubisoft Sans" panose="02000504030000020004" pitchFamily="2" charset="0"/>
              </a:rPr>
              <a:t> of </a:t>
            </a:r>
            <a:r>
              <a:rPr lang="fr-FR" dirty="0" err="1" smtClean="0">
                <a:latin typeface="Ubisoft Sans" panose="02000504030000020004" pitchFamily="2" charset="0"/>
              </a:rPr>
              <a:t>words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Ws</a:t>
            </a:r>
            <a:r>
              <a:rPr lang="fr-FR" dirty="0" smtClean="0">
                <a:latin typeface="Ubisoft Sans" panose="02000504030000020004" pitchFamily="2" charset="0"/>
              </a:rPr>
              <a:t> and </a:t>
            </a:r>
            <a:r>
              <a:rPr lang="fr-FR" dirty="0" err="1" smtClean="0">
                <a:latin typeface="Ubisoft Sans" panose="02000504030000020004" pitchFamily="2" charset="0"/>
              </a:rPr>
              <a:t>assigned</a:t>
            </a:r>
            <a:r>
              <a:rPr lang="fr-FR" dirty="0" smtClean="0">
                <a:latin typeface="Ubisoft Sans" panose="02000504030000020004" pitchFamily="2" charset="0"/>
              </a:rPr>
              <a:t> to a </a:t>
            </a:r>
            <a:r>
              <a:rPr lang="fr-FR" dirty="0" err="1" smtClean="0">
                <a:latin typeface="Ubisoft Sans" panose="02000504030000020004" pitchFamily="2" charset="0"/>
              </a:rPr>
              <a:t>thema</a:t>
            </a:r>
            <a:r>
              <a:rPr lang="fr-FR" dirty="0" smtClean="0">
                <a:latin typeface="Ubisoft Sans" panose="02000504030000020004" pitchFamily="2" charset="0"/>
              </a:rPr>
              <a:t> K </a:t>
            </a:r>
            <a:r>
              <a:rPr lang="fr-FR" dirty="0" err="1" smtClean="0">
                <a:latin typeface="Ubisoft Sans" panose="02000504030000020004" pitchFamily="2" charset="0"/>
              </a:rPr>
              <a:t>we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can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calculate</a:t>
            </a:r>
            <a:r>
              <a:rPr lang="fr-FR" dirty="0" smtClean="0">
                <a:latin typeface="Ubisoft Sans" panose="02000504030000020004" pitchFamily="2" charset="0"/>
              </a:rPr>
              <a:t>:</a:t>
            </a:r>
          </a:p>
          <a:p>
            <a:endParaRPr lang="fr-FR" dirty="0">
              <a:latin typeface="Ubisoft Sans" panose="02000504030000020004" pitchFamily="2" charset="0"/>
            </a:endParaRPr>
          </a:p>
          <a:p>
            <a:pPr algn="ctr"/>
            <a:r>
              <a:rPr lang="fr-FR" dirty="0" smtClean="0">
                <a:latin typeface="Ubisoft Sans" panose="02000504030000020004" pitchFamily="2" charset="0"/>
              </a:rPr>
              <a:t>P(K|M) : </a:t>
            </a:r>
            <a:r>
              <a:rPr lang="fr-FR" dirty="0" err="1" smtClean="0">
                <a:latin typeface="Ubisoft Sans" panose="02000504030000020004" pitchFamily="2" charset="0"/>
              </a:rPr>
              <a:t>probability</a:t>
            </a:r>
            <a:r>
              <a:rPr lang="fr-FR" dirty="0" smtClean="0">
                <a:latin typeface="Ubisoft Sans" panose="02000504030000020004" pitchFamily="2" charset="0"/>
              </a:rPr>
              <a:t> of M </a:t>
            </a:r>
            <a:r>
              <a:rPr lang="fr-FR" dirty="0" err="1" smtClean="0">
                <a:latin typeface="Ubisoft Sans" panose="02000504030000020004" pitchFamily="2" charset="0"/>
              </a:rPr>
              <a:t>being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associated</a:t>
            </a:r>
            <a:r>
              <a:rPr lang="fr-FR" dirty="0" smtClean="0">
                <a:latin typeface="Ubisoft Sans" panose="02000504030000020004" pitchFamily="2" charset="0"/>
              </a:rPr>
              <a:t> to K</a:t>
            </a:r>
          </a:p>
          <a:p>
            <a:pPr algn="ctr"/>
            <a:r>
              <a:rPr lang="fr-FR" dirty="0" smtClean="0">
                <a:latin typeface="Ubisoft Sans" panose="02000504030000020004" pitchFamily="2" charset="0"/>
              </a:rPr>
              <a:t>P(W|K) : </a:t>
            </a:r>
            <a:r>
              <a:rPr lang="fr-FR" dirty="0" err="1" smtClean="0">
                <a:latin typeface="Ubisoft Sans" panose="02000504030000020004" pitchFamily="2" charset="0"/>
              </a:rPr>
              <a:t>probability</a:t>
            </a:r>
            <a:r>
              <a:rPr lang="fr-FR" dirty="0" smtClean="0">
                <a:latin typeface="Ubisoft Sans" panose="02000504030000020004" pitchFamily="2" charset="0"/>
              </a:rPr>
              <a:t> of K </a:t>
            </a:r>
            <a:r>
              <a:rPr lang="fr-FR" dirty="0" err="1" smtClean="0">
                <a:latin typeface="Ubisoft Sans" panose="02000504030000020004" pitchFamily="2" charset="0"/>
              </a:rPr>
              <a:t>being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associated</a:t>
            </a:r>
            <a:r>
              <a:rPr lang="fr-FR" dirty="0" smtClean="0">
                <a:latin typeface="Ubisoft Sans" panose="02000504030000020004" pitchFamily="2" charset="0"/>
              </a:rPr>
              <a:t> to W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93304" y="3581399"/>
            <a:ext cx="5851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Ubisoft Sans" panose="02000504030000020004" pitchFamily="2" charset="0"/>
              </a:rPr>
              <a:t>Then</a:t>
            </a:r>
            <a:r>
              <a:rPr lang="fr-FR" dirty="0" smtClean="0">
                <a:latin typeface="Ubisoft Sans" panose="02000504030000020004" pitchFamily="2" charset="0"/>
              </a:rPr>
              <a:t>, </a:t>
            </a:r>
            <a:r>
              <a:rPr lang="fr-FR" dirty="0" err="1" smtClean="0">
                <a:latin typeface="Ubisoft Sans" panose="02000504030000020004" pitchFamily="2" charset="0"/>
              </a:rPr>
              <a:t>we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can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calculate</a:t>
            </a:r>
            <a:r>
              <a:rPr lang="fr-FR" dirty="0" smtClean="0">
                <a:latin typeface="Ubisoft Sans" panose="02000504030000020004" pitchFamily="2" charset="0"/>
              </a:rPr>
              <a:t> the </a:t>
            </a:r>
            <a:r>
              <a:rPr lang="fr-FR" dirty="0" err="1" smtClean="0">
                <a:latin typeface="Ubisoft Sans" panose="02000504030000020004" pitchFamily="2" charset="0"/>
              </a:rPr>
              <a:t>probability</a:t>
            </a:r>
            <a:r>
              <a:rPr lang="fr-FR" dirty="0" smtClean="0">
                <a:latin typeface="Ubisoft Sans" panose="02000504030000020004" pitchFamily="2" charset="0"/>
              </a:rPr>
              <a:t> of K </a:t>
            </a:r>
            <a:r>
              <a:rPr lang="fr-FR" dirty="0" err="1" smtClean="0">
                <a:latin typeface="Ubisoft Sans" panose="02000504030000020004" pitchFamily="2" charset="0"/>
              </a:rPr>
              <a:t>generating</a:t>
            </a:r>
            <a:r>
              <a:rPr lang="fr-FR" dirty="0" smtClean="0">
                <a:latin typeface="Ubisoft Sans" panose="02000504030000020004" pitchFamily="2" charset="0"/>
              </a:rPr>
              <a:t> the </a:t>
            </a:r>
            <a:r>
              <a:rPr lang="fr-FR" dirty="0" err="1" smtClean="0">
                <a:latin typeface="Ubisoft Sans" panose="02000504030000020004" pitchFamily="2" charset="0"/>
              </a:rPr>
              <a:t>word</a:t>
            </a:r>
            <a:r>
              <a:rPr lang="fr-FR" dirty="0" smtClean="0">
                <a:latin typeface="Ubisoft Sans" panose="02000504030000020004" pitchFamily="2" charset="0"/>
              </a:rPr>
              <a:t> W </a:t>
            </a:r>
            <a:r>
              <a:rPr lang="fr-FR" dirty="0" err="1" smtClean="0">
                <a:latin typeface="Ubisoft Sans" panose="02000504030000020004" pitchFamily="2" charset="0"/>
              </a:rPr>
              <a:t>inside</a:t>
            </a:r>
            <a:r>
              <a:rPr lang="fr-FR" dirty="0" smtClean="0">
                <a:latin typeface="Ubisoft Sans" panose="02000504030000020004" pitchFamily="2" charset="0"/>
              </a:rPr>
              <a:t> the document M :</a:t>
            </a:r>
          </a:p>
          <a:p>
            <a:endParaRPr lang="fr-FR" dirty="0">
              <a:latin typeface="Ubisoft Sans" panose="02000504030000020004" pitchFamily="2" charset="0"/>
            </a:endParaRPr>
          </a:p>
          <a:p>
            <a:pPr algn="ctr"/>
            <a:r>
              <a:rPr lang="fr-FR" dirty="0" smtClean="0">
                <a:latin typeface="Ubisoft Sans" panose="02000504030000020004" pitchFamily="2" charset="0"/>
              </a:rPr>
              <a:t>P(W|K) * P(K|M)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93303" y="4781728"/>
            <a:ext cx="585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Ubisoft Sans" panose="02000504030000020004" pitchFamily="2" charset="0"/>
              </a:rPr>
              <a:t>By </a:t>
            </a:r>
            <a:r>
              <a:rPr lang="fr-FR" dirty="0" err="1" smtClean="0">
                <a:latin typeface="Ubisoft Sans" panose="02000504030000020004" pitchFamily="2" charset="0"/>
              </a:rPr>
              <a:t>iterating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numerous</a:t>
            </a:r>
            <a:r>
              <a:rPr lang="fr-FR" dirty="0" smtClean="0">
                <a:latin typeface="Ubisoft Sans" panose="02000504030000020004" pitchFamily="2" charset="0"/>
              </a:rPr>
              <a:t> time, the system converges to a stable </a:t>
            </a:r>
            <a:r>
              <a:rPr lang="fr-FR" dirty="0" err="1" smtClean="0">
                <a:latin typeface="Ubisoft Sans" panose="02000504030000020004" pitchFamily="2" charset="0"/>
              </a:rPr>
              <a:t>representation</a:t>
            </a:r>
            <a:r>
              <a:rPr lang="fr-FR" dirty="0" smtClean="0">
                <a:latin typeface="Ubisoft Sans" panose="02000504030000020004" pitchFamily="2" charset="0"/>
              </a:rPr>
              <a:t> of the documents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20863" y="282059"/>
            <a:ext cx="9001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LDA KEY COMPONENT: </a:t>
            </a:r>
            <a:r>
              <a:rPr lang="fr-FR" sz="3600" b="1" dirty="0" smtClean="0">
                <a:solidFill>
                  <a:srgbClr val="0070C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GIBBS SAMPLING</a:t>
            </a:r>
            <a:endParaRPr lang="fr-FR" sz="3600" b="1" dirty="0">
              <a:solidFill>
                <a:srgbClr val="0070C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70934" y="5913994"/>
            <a:ext cx="7050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200" dirty="0" smtClean="0">
                <a:latin typeface="Ubisoft Sans" panose="02000504030000020004" pitchFamily="2" charset="0"/>
              </a:rPr>
              <a:t>D</a:t>
            </a:r>
            <a:r>
              <a:rPr lang="fr-FR" sz="1200" dirty="0">
                <a:latin typeface="Ubisoft Sans" panose="02000504030000020004" pitchFamily="2" charset="0"/>
              </a:rPr>
              <a:t>. M. </a:t>
            </a:r>
            <a:r>
              <a:rPr lang="fr-FR" sz="1200" dirty="0" err="1">
                <a:latin typeface="Ubisoft Sans" panose="02000504030000020004" pitchFamily="2" charset="0"/>
              </a:rPr>
              <a:t>Blei</a:t>
            </a:r>
            <a:r>
              <a:rPr lang="fr-FR" sz="1200" dirty="0">
                <a:latin typeface="Ubisoft Sans" panose="02000504030000020004" pitchFamily="2" charset="0"/>
              </a:rPr>
              <a:t>, ‘Latent Dirichlet Allocation’, </a:t>
            </a:r>
            <a:r>
              <a:rPr lang="fr-FR" sz="1200" i="1" dirty="0" smtClean="0">
                <a:latin typeface="Ubisoft Sans" panose="02000504030000020004" pitchFamily="2" charset="0"/>
              </a:rPr>
              <a:t>Journal of Machine Learning </a:t>
            </a:r>
            <a:r>
              <a:rPr lang="fr-FR" sz="1200" i="1" dirty="0" err="1" smtClean="0">
                <a:latin typeface="Ubisoft Sans" panose="02000504030000020004" pitchFamily="2" charset="0"/>
              </a:rPr>
              <a:t>Research</a:t>
            </a:r>
            <a:r>
              <a:rPr lang="fr-FR" sz="1200" dirty="0" smtClean="0">
                <a:latin typeface="Ubisoft Sans" panose="02000504030000020004" pitchFamily="2" charset="0"/>
              </a:rPr>
              <a:t>,</a:t>
            </a:r>
            <a:r>
              <a:rPr lang="fr-FR" sz="1200" i="1" dirty="0" smtClean="0">
                <a:latin typeface="Ubisoft Sans" panose="02000504030000020004" pitchFamily="2" charset="0"/>
              </a:rPr>
              <a:t> </a:t>
            </a:r>
            <a:r>
              <a:rPr lang="fr-FR" sz="1200" dirty="0" smtClean="0">
                <a:latin typeface="Ubisoft Sans" panose="02000504030000020004" pitchFamily="2" charset="0"/>
              </a:rPr>
              <a:t>pp. 30, 2003</a:t>
            </a:r>
            <a:endParaRPr lang="fr-FR" sz="1200" dirty="0">
              <a:effectLst/>
              <a:latin typeface="Ubisoft Sans" panose="02000504030000020004" pitchFamily="2" charset="0"/>
            </a:endParaRPr>
          </a:p>
        </p:txBody>
      </p:sp>
      <p:pic>
        <p:nvPicPr>
          <p:cNvPr id="12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9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19663" y="282059"/>
            <a:ext cx="6003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000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LINKED TO LDA</a:t>
            </a:r>
            <a:endParaRPr lang="fr-FR" sz="3600" b="1" dirty="0">
              <a:solidFill>
                <a:srgbClr val="00B05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7947" y="5685281"/>
            <a:ext cx="8368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Ubisoft Sans" panose="02000504030000020004" pitchFamily="2" charset="0"/>
              </a:rPr>
              <a:t>N. Naveed, T. </a:t>
            </a:r>
            <a:r>
              <a:rPr lang="en-US" sz="1200" dirty="0" err="1" smtClean="0">
                <a:latin typeface="Ubisoft Sans" panose="02000504030000020004" pitchFamily="2" charset="0"/>
              </a:rPr>
              <a:t>Gottron</a:t>
            </a:r>
            <a:r>
              <a:rPr lang="en-US" sz="1200" dirty="0" smtClean="0">
                <a:latin typeface="Ubisoft Sans" panose="02000504030000020004" pitchFamily="2" charset="0"/>
              </a:rPr>
              <a:t>, J. </a:t>
            </a:r>
            <a:r>
              <a:rPr lang="en-US" sz="1200" dirty="0" err="1" smtClean="0">
                <a:latin typeface="Ubisoft Sans" panose="02000504030000020004" pitchFamily="2" charset="0"/>
              </a:rPr>
              <a:t>Kunegis</a:t>
            </a:r>
            <a:r>
              <a:rPr lang="en-US" sz="1200" dirty="0" smtClean="0">
                <a:latin typeface="Ubisoft Sans" panose="02000504030000020004" pitchFamily="2" charset="0"/>
              </a:rPr>
              <a:t>, A. </a:t>
            </a:r>
            <a:r>
              <a:rPr lang="en-US" sz="1200" dirty="0" err="1" smtClean="0">
                <a:latin typeface="Ubisoft Sans" panose="02000504030000020004" pitchFamily="2" charset="0"/>
              </a:rPr>
              <a:t>Che</a:t>
            </a:r>
            <a:r>
              <a:rPr lang="en-US" sz="1200" dirty="0" smtClean="0">
                <a:latin typeface="Ubisoft Sans" panose="02000504030000020004" pitchFamily="2" charset="0"/>
              </a:rPr>
              <a:t> </a:t>
            </a:r>
            <a:r>
              <a:rPr lang="en-US" sz="1200" dirty="0" err="1" smtClean="0">
                <a:latin typeface="Ubisoft Sans" panose="02000504030000020004" pitchFamily="2" charset="0"/>
              </a:rPr>
              <a:t>Alhadi</a:t>
            </a:r>
            <a:r>
              <a:rPr lang="en-US" sz="1200" dirty="0">
                <a:latin typeface="Ubisoft Sans" panose="02000504030000020004" pitchFamily="2" charset="0"/>
              </a:rPr>
              <a:t>,</a:t>
            </a:r>
            <a:r>
              <a:rPr lang="en-US" sz="1200" dirty="0" smtClean="0">
                <a:latin typeface="Ubisoft Sans" panose="02000504030000020004" pitchFamily="2" charset="0"/>
              </a:rPr>
              <a:t> “Searching </a:t>
            </a:r>
            <a:r>
              <a:rPr lang="en-US" sz="1200" dirty="0">
                <a:latin typeface="Ubisoft Sans" panose="02000504030000020004" pitchFamily="2" charset="0"/>
              </a:rPr>
              <a:t>microblogs: Coping with sparsity and document </a:t>
            </a:r>
            <a:r>
              <a:rPr lang="en-US" sz="1200" dirty="0" smtClean="0">
                <a:latin typeface="Ubisoft Sans" panose="02000504030000020004" pitchFamily="2" charset="0"/>
              </a:rPr>
              <a:t>quality”, </a:t>
            </a:r>
            <a:r>
              <a:rPr lang="en-US" sz="1200" i="1" dirty="0" smtClean="0">
                <a:latin typeface="Ubisoft Sans" panose="02000504030000020004" pitchFamily="2" charset="0"/>
              </a:rPr>
              <a:t>CIKM’11</a:t>
            </a:r>
            <a:r>
              <a:rPr lang="en-US" sz="1200" i="1" dirty="0">
                <a:latin typeface="Ubisoft Sans" panose="02000504030000020004" pitchFamily="2" charset="0"/>
              </a:rPr>
              <a:t>: Proceedings of 20th ACM Conference on Information and Knowledge </a:t>
            </a:r>
            <a:r>
              <a:rPr lang="en-US" sz="1200" i="1" dirty="0" smtClean="0">
                <a:latin typeface="Ubisoft Sans" panose="02000504030000020004" pitchFamily="2" charset="0"/>
              </a:rPr>
              <a:t>Management</a:t>
            </a:r>
            <a:r>
              <a:rPr lang="en-US" sz="1200" dirty="0" smtClean="0">
                <a:latin typeface="Ubisoft Sans" panose="02000504030000020004" pitchFamily="2" charset="0"/>
              </a:rPr>
              <a:t>, </a:t>
            </a:r>
            <a:r>
              <a:rPr lang="en-US" sz="1200" dirty="0">
                <a:latin typeface="Ubisoft Sans" panose="02000504030000020004" pitchFamily="2" charset="0"/>
              </a:rPr>
              <a:t>pp. </a:t>
            </a:r>
            <a:r>
              <a:rPr lang="en-US" sz="1200" dirty="0" smtClean="0">
                <a:latin typeface="Ubisoft Sans" panose="02000504030000020004" pitchFamily="2" charset="0"/>
              </a:rPr>
              <a:t>183–188, 2011</a:t>
            </a:r>
            <a:endParaRPr lang="fr-FR" sz="1000" dirty="0">
              <a:effectLst/>
              <a:latin typeface="Ubisoft Sans" panose="0200050403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6683" y="2603726"/>
            <a:ext cx="331162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1</a:t>
            </a: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PERFORMANCES ON SHORT TEXTS IS HEAVILY DISCUTABLE</a:t>
            </a:r>
            <a:endParaRPr lang="en-US" sz="1600" b="1" dirty="0">
              <a:solidFill>
                <a:srgbClr val="C00000"/>
              </a:solidFill>
              <a:latin typeface="Ubisoft Sans" pitchFamily="50" charset="0"/>
              <a:cs typeface="Roboto Blac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8723" y="2603726"/>
            <a:ext cx="423583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2</a:t>
            </a:r>
          </a:p>
          <a:p>
            <a:pPr algn="ctr"/>
            <a:r>
              <a:rPr lang="en-US" sz="1600" b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DOESN’T DEAL WITH TOPIC EVOLUTION OVERTIME (</a:t>
            </a:r>
            <a:r>
              <a:rPr lang="en-US" sz="1600" b="1" i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DYNAMIC TOPIC MODELING</a:t>
            </a:r>
            <a:r>
              <a:rPr lang="en-US" sz="1600" b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)</a:t>
            </a:r>
            <a:endParaRPr lang="en-US" sz="1600" b="1" dirty="0">
              <a:solidFill>
                <a:schemeClr val="accent1"/>
              </a:solidFill>
              <a:latin typeface="Ubisoft Sans" pitchFamily="50" charset="0"/>
              <a:cs typeface="Roboto Blac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44980" y="2603726"/>
            <a:ext cx="347444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Ubisoft Sans" pitchFamily="50" charset="0"/>
                <a:cs typeface="Roboto Black"/>
              </a:rPr>
              <a:t>3</a:t>
            </a:r>
          </a:p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Ubisoft Sans" pitchFamily="50" charset="0"/>
                <a:cs typeface="Roboto Black"/>
              </a:rPr>
              <a:t>DOESN’T TAKE SEMANTICAL RELATIONSHIPS INTO ACCOUNT</a:t>
            </a:r>
            <a:endParaRPr lang="en-US" sz="1600" b="1" dirty="0">
              <a:solidFill>
                <a:schemeClr val="accent2"/>
              </a:solidFill>
              <a:latin typeface="Ubisoft Sans" pitchFamily="50" charset="0"/>
              <a:cs typeface="Roboto Black"/>
            </a:endParaRPr>
          </a:p>
        </p:txBody>
      </p:sp>
      <p:pic>
        <p:nvPicPr>
          <p:cNvPr id="12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6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6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23911" y="282059"/>
            <a:ext cx="65950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OVERCOMING SHORT TEXTS:</a:t>
            </a:r>
            <a:b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3600" b="1" dirty="0" smtClean="0">
                <a:solidFill>
                  <a:srgbClr val="0070C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BITERM TOPIC MODELING</a:t>
            </a:r>
            <a:endParaRPr lang="fr-FR" sz="3600" b="1" dirty="0">
              <a:solidFill>
                <a:srgbClr val="00B05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4040" y="591648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 smtClean="0">
                <a:latin typeface="Ubisoft Sans" panose="02000504030000020004" pitchFamily="2" charset="0"/>
              </a:rPr>
              <a:t>X</a:t>
            </a:r>
            <a:r>
              <a:rPr lang="en-US" sz="1200" dirty="0">
                <a:latin typeface="Ubisoft Sans" panose="02000504030000020004" pitchFamily="2" charset="0"/>
              </a:rPr>
              <a:t>. Yan, J. </a:t>
            </a:r>
            <a:r>
              <a:rPr lang="en-US" sz="1200" dirty="0" err="1">
                <a:latin typeface="Ubisoft Sans" panose="02000504030000020004" pitchFamily="2" charset="0"/>
              </a:rPr>
              <a:t>Guo</a:t>
            </a:r>
            <a:r>
              <a:rPr lang="en-US" sz="1200" dirty="0">
                <a:latin typeface="Ubisoft Sans" panose="02000504030000020004" pitchFamily="2" charset="0"/>
              </a:rPr>
              <a:t>, Y. Lan, and X. Cheng, </a:t>
            </a:r>
            <a:r>
              <a:rPr lang="en-US" sz="1200" dirty="0" smtClean="0">
                <a:latin typeface="Ubisoft Sans" panose="02000504030000020004" pitchFamily="2" charset="0"/>
              </a:rPr>
              <a:t>“A </a:t>
            </a:r>
            <a:r>
              <a:rPr lang="en-US" sz="1200" dirty="0" err="1">
                <a:latin typeface="Ubisoft Sans" panose="02000504030000020004" pitchFamily="2" charset="0"/>
              </a:rPr>
              <a:t>Biterm</a:t>
            </a:r>
            <a:r>
              <a:rPr lang="en-US" sz="1200" dirty="0">
                <a:latin typeface="Ubisoft Sans" panose="02000504030000020004" pitchFamily="2" charset="0"/>
              </a:rPr>
              <a:t> Topic Model for Short </a:t>
            </a:r>
            <a:r>
              <a:rPr lang="en-US" sz="1200" dirty="0" smtClean="0">
                <a:latin typeface="Ubisoft Sans" panose="02000504030000020004" pitchFamily="2" charset="0"/>
              </a:rPr>
              <a:t>Texts”, </a:t>
            </a:r>
            <a:r>
              <a:rPr lang="en-US" sz="1200" dirty="0">
                <a:latin typeface="Ubisoft Sans" panose="02000504030000020004" pitchFamily="2" charset="0"/>
              </a:rPr>
              <a:t>p. </a:t>
            </a:r>
            <a:r>
              <a:rPr lang="en-US" sz="1200" dirty="0" smtClean="0">
                <a:latin typeface="Ubisoft Sans" panose="02000504030000020004" pitchFamily="2" charset="0"/>
              </a:rPr>
              <a:t>11, 2016.</a:t>
            </a:r>
            <a:endParaRPr lang="en-US" sz="1200" dirty="0">
              <a:effectLst/>
              <a:latin typeface="Ubisoft Sans" panose="02000504030000020004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043" y="1578956"/>
            <a:ext cx="3509318" cy="3577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800337" y="2046364"/>
                <a:ext cx="6842667" cy="371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Word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co-occurrence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based</a:t>
                </a:r>
                <a:r>
                  <a:rPr lang="fr-FR" dirty="0" smtClean="0">
                    <a:latin typeface="Ubisoft Sans" panose="02000504030000020004" pitchFamily="2" charset="0"/>
                  </a:rPr>
                  <a:t> topic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modeling</a:t>
                </a:r>
                <a:r>
                  <a:rPr lang="fr-FR" dirty="0" smtClean="0">
                    <a:latin typeface="Ubisoft Sans" panose="02000504030000020004" pitchFamily="2" charset="0"/>
                  </a:rPr>
                  <a:t>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Ubisoft Sans" panose="02000504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Biterms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consists</a:t>
                </a:r>
                <a:r>
                  <a:rPr lang="fr-FR" dirty="0" smtClean="0">
                    <a:latin typeface="Ubisoft Sans" panose="02000504030000020004" pitchFamily="2" charset="0"/>
                  </a:rPr>
                  <a:t> of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two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words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occuring</a:t>
                </a:r>
                <a:r>
                  <a:rPr lang="fr-FR" dirty="0" smtClean="0">
                    <a:latin typeface="Ubisoft Sans" panose="02000504030000020004" pitchFamily="2" charset="0"/>
                  </a:rPr>
                  <a:t> in the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same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context</a:t>
                </a:r>
                <a:r>
                  <a:rPr lang="fr-FR" dirty="0" smtClean="0">
                    <a:latin typeface="Ubisoft Sans" panose="02000504030000020004" pitchFamily="2" charset="0"/>
                  </a:rPr>
                  <a:t>, i.e. in the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same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short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text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window</a:t>
                </a:r>
                <a:r>
                  <a:rPr lang="fr-FR" dirty="0" smtClean="0">
                    <a:latin typeface="Ubisoft Sans" panose="02000504030000020004" pitchFamily="2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0070C0"/>
                  </a:solidFill>
                  <a:latin typeface="Ubisoft Sans" panose="02000504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>
                    <a:latin typeface="Ubisoft Sans" panose="02000504030000020004" pitchFamily="2" charset="0"/>
                  </a:rPr>
                  <a:t>Contrary</a:t>
                </a:r>
                <a:r>
                  <a:rPr lang="fr-FR" dirty="0" smtClean="0">
                    <a:latin typeface="Ubisoft Sans" panose="02000504030000020004" pitchFamily="2" charset="0"/>
                  </a:rPr>
                  <a:t> to LDA,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two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words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 smtClean="0">
                    <a:latin typeface="Ubisoft Sans" panose="02000504030000020004" pitchFamily="2" charset="0"/>
                  </a:rPr>
                  <a:t> are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considered</a:t>
                </a:r>
                <a:r>
                  <a:rPr lang="fr-FR" dirty="0" smtClean="0">
                    <a:latin typeface="Ubisoft Sans" panose="02000504030000020004" pitchFamily="2" charset="0"/>
                  </a:rPr>
                  <a:t> at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each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step</a:t>
                </a:r>
                <a:r>
                  <a:rPr lang="fr-FR" dirty="0" smtClean="0">
                    <a:latin typeface="Ubisoft Sans" panose="02000504030000020004" pitchFamily="2" charset="0"/>
                  </a:rPr>
                  <a:t> of the Gibbs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sampling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process</a:t>
                </a:r>
                <a:endParaRPr lang="fr-FR" dirty="0" smtClean="0">
                  <a:latin typeface="Ubisoft Sans" panose="02000504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Ubisoft Sans" panose="02000504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Ubisoft Sans" panose="02000504030000020004" pitchFamily="2" charset="0"/>
                  </a:rPr>
                  <a:t>In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this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case,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there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no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assumption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that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a document M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drawn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from</a:t>
                </a:r>
                <a:r>
                  <a:rPr lang="fr-FR" dirty="0" smtClean="0">
                    <a:solidFill>
                      <a:srgbClr val="0070C0"/>
                    </a:solidFill>
                    <a:latin typeface="Ubisoft Sans" panose="02000504030000020004" pitchFamily="2" charset="0"/>
                  </a:rPr>
                  <a:t> a topic K</a:t>
                </a:r>
                <a:r>
                  <a:rPr lang="fr-FR" dirty="0" smtClean="0">
                    <a:latin typeface="Ubisoft Sans" panose="02000504030000020004" pitchFamily="2" charset="0"/>
                  </a:rPr>
                  <a:t>; the topic of the document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infered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from</a:t>
                </a:r>
                <a:r>
                  <a:rPr lang="fr-FR" dirty="0" smtClean="0">
                    <a:latin typeface="Ubisoft Sans" panose="02000504030000020004" pitchFamily="2" charset="0"/>
                  </a:rPr>
                  <a:t> the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biterms</a:t>
                </a:r>
                <a:r>
                  <a:rPr lang="fr-FR" dirty="0" smtClean="0">
                    <a:latin typeface="Ubisoft Sans" panose="02000504030000020004" pitchFamily="2" charset="0"/>
                  </a:rPr>
                  <a:t> the document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is</a:t>
                </a:r>
                <a:r>
                  <a:rPr lang="fr-FR" dirty="0" smtClean="0">
                    <a:latin typeface="Ubisoft Sans" panose="02000504030000020004" pitchFamily="2" charset="0"/>
                  </a:rPr>
                  <a:t>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composed</a:t>
                </a:r>
                <a:r>
                  <a:rPr lang="fr-FR" dirty="0" smtClean="0">
                    <a:latin typeface="Ubisoft Sans" panose="02000504030000020004" pitchFamily="2" charset="0"/>
                  </a:rPr>
                  <a:t> of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Ubisoft Sans" panose="02000504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>
                    <a:latin typeface="Ubisoft Sans" panose="02000504030000020004" pitchFamily="2" charset="0"/>
                  </a:rPr>
                  <a:t>Overcome</a:t>
                </a:r>
                <a:r>
                  <a:rPr lang="fr-FR" dirty="0" smtClean="0">
                    <a:latin typeface="Ubisoft Sans" panose="02000504030000020004" pitchFamily="2" charset="0"/>
                  </a:rPr>
                  <a:t> the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sparsity</a:t>
                </a:r>
                <a:r>
                  <a:rPr lang="fr-FR" dirty="0" smtClean="0">
                    <a:latin typeface="Ubisoft Sans" panose="02000504030000020004" pitchFamily="2" charset="0"/>
                  </a:rPr>
                  <a:t> of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representations</a:t>
                </a:r>
                <a:r>
                  <a:rPr lang="fr-FR" dirty="0" smtClean="0">
                    <a:latin typeface="Ubisoft Sans" panose="02000504030000020004" pitchFamily="2" charset="0"/>
                  </a:rPr>
                  <a:t> for short </a:t>
                </a:r>
                <a:r>
                  <a:rPr lang="fr-FR" dirty="0" err="1" smtClean="0">
                    <a:latin typeface="Ubisoft Sans" panose="02000504030000020004" pitchFamily="2" charset="0"/>
                  </a:rPr>
                  <a:t>texts</a:t>
                </a:r>
                <a:endParaRPr lang="fr-FR" dirty="0" smtClean="0">
                  <a:latin typeface="Ubisoft Sans" panose="02000504030000020004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37" y="2046364"/>
                <a:ext cx="6842667" cy="3715633"/>
              </a:xfrm>
              <a:prstGeom prst="rect">
                <a:avLst/>
              </a:prstGeom>
              <a:blipFill>
                <a:blip r:embed="rId4"/>
                <a:stretch>
                  <a:fillRect l="-534" t="-1149" r="-890" b="-16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9400" y="282059"/>
            <a:ext cx="11864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WORD RELATIONSHIPS: </a:t>
            </a:r>
            <a:r>
              <a:rPr lang="fr-FR" sz="3600" b="1" dirty="0" smtClean="0">
                <a:solidFill>
                  <a:srgbClr val="0070C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WORD2VEC</a:t>
            </a:r>
            <a:endParaRPr lang="fr-FR" sz="3600" b="1" dirty="0">
              <a:solidFill>
                <a:srgbClr val="0070C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6176" y="5859902"/>
            <a:ext cx="84917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Ubisoft Sans" panose="02000504030000020004" pitchFamily="2" charset="0"/>
              </a:rPr>
              <a:t>C. E. Moody, “Mixing </a:t>
            </a:r>
            <a:r>
              <a:rPr lang="en-US" sz="1200" dirty="0" err="1">
                <a:latin typeface="Ubisoft Sans" panose="02000504030000020004" pitchFamily="2" charset="0"/>
              </a:rPr>
              <a:t>Dirichlet</a:t>
            </a:r>
            <a:r>
              <a:rPr lang="en-US" sz="1200" dirty="0">
                <a:latin typeface="Ubisoft Sans" panose="02000504030000020004" pitchFamily="2" charset="0"/>
              </a:rPr>
              <a:t> Topic Models and Word </a:t>
            </a:r>
            <a:r>
              <a:rPr lang="en-US" sz="1200" dirty="0" err="1">
                <a:latin typeface="Ubisoft Sans" panose="02000504030000020004" pitchFamily="2" charset="0"/>
              </a:rPr>
              <a:t>Embeddings</a:t>
            </a:r>
            <a:r>
              <a:rPr lang="en-US" sz="1200" dirty="0">
                <a:latin typeface="Ubisoft Sans" panose="02000504030000020004" pitchFamily="2" charset="0"/>
              </a:rPr>
              <a:t> to Make lda2vec,” </a:t>
            </a:r>
            <a:r>
              <a:rPr lang="en-US" sz="1200" i="1" dirty="0" err="1">
                <a:latin typeface="Ubisoft Sans" panose="02000504030000020004" pitchFamily="2" charset="0"/>
              </a:rPr>
              <a:t>CoRR</a:t>
            </a:r>
            <a:r>
              <a:rPr lang="en-US" sz="1200" dirty="0">
                <a:latin typeface="Ubisoft Sans" panose="02000504030000020004" pitchFamily="2" charset="0"/>
              </a:rPr>
              <a:t>, vol. abs/1605.02019, 2016.</a:t>
            </a:r>
            <a:endParaRPr lang="en-US" sz="1000" dirty="0">
              <a:effectLst/>
              <a:latin typeface="Ubisoft Sans" panose="0200050403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784" y="2035305"/>
            <a:ext cx="4687016" cy="261486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93304" y="2618842"/>
            <a:ext cx="58510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Ubisoft Sans" panose="02000504030000020004" pitchFamily="2" charset="0"/>
              </a:rPr>
              <a:t>Words</a:t>
            </a:r>
            <a:r>
              <a:rPr lang="fr-FR" dirty="0" smtClean="0">
                <a:latin typeface="Ubisoft Sans" panose="02000504030000020004" pitchFamily="2" charset="0"/>
              </a:rPr>
              <a:t> are </a:t>
            </a:r>
            <a:r>
              <a:rPr lang="fr-FR" dirty="0" err="1" smtClean="0">
                <a:latin typeface="Ubisoft Sans" panose="02000504030000020004" pitchFamily="2" charset="0"/>
              </a:rPr>
              <a:t>usually</a:t>
            </a:r>
            <a:r>
              <a:rPr lang="fr-FR" dirty="0" smtClean="0">
                <a:latin typeface="Ubisoft Sans" panose="02000504030000020004" pitchFamily="2" charset="0"/>
              </a:rPr>
              <a:t> one-hot </a:t>
            </a:r>
            <a:r>
              <a:rPr lang="fr-FR" dirty="0" err="1" smtClean="0">
                <a:latin typeface="Ubisoft Sans" panose="02000504030000020004" pitchFamily="2" charset="0"/>
              </a:rPr>
              <a:t>encoded</a:t>
            </a:r>
            <a:endParaRPr lang="fr-FR" dirty="0" smtClean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Ubisoft Sans" panose="02000504030000020004" pitchFamily="2" charset="0"/>
              </a:rPr>
              <a:t>Not efficient at all for </a:t>
            </a:r>
            <a:r>
              <a:rPr lang="fr-FR" dirty="0" err="1" smtClean="0">
                <a:latin typeface="Ubisoft Sans" panose="02000504030000020004" pitchFamily="2" charset="0"/>
              </a:rPr>
              <a:t>semantic-based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relationships</a:t>
            </a:r>
            <a:endParaRPr lang="fr-FR" dirty="0" smtClean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smtClean="0">
                <a:latin typeface="Ubisoft Sans" panose="02000504030000020004" pitchFamily="2" charset="0"/>
              </a:rPr>
              <a:t>Have a good </a:t>
            </a:r>
            <a:r>
              <a:rPr lang="fr-FR" i="1" dirty="0" err="1" smtClean="0">
                <a:latin typeface="Ubisoft Sans" panose="02000504030000020004" pitchFamily="2" charset="0"/>
              </a:rPr>
              <a:t>day</a:t>
            </a:r>
            <a:r>
              <a:rPr lang="fr-FR" dirty="0" smtClean="0">
                <a:latin typeface="Ubisoft Sans" panose="02000504030000020004" pitchFamily="2" charset="0"/>
              </a:rPr>
              <a:t> and </a:t>
            </a:r>
            <a:r>
              <a:rPr lang="fr-FR" i="1" dirty="0" smtClean="0">
                <a:latin typeface="Ubisoft Sans" panose="02000504030000020004" pitchFamily="2" charset="0"/>
              </a:rPr>
              <a:t>Have a </a:t>
            </a:r>
            <a:r>
              <a:rPr lang="fr-FR" i="1" dirty="0" err="1" smtClean="0">
                <a:latin typeface="Ubisoft Sans" panose="02000504030000020004" pitchFamily="2" charset="0"/>
              </a:rPr>
              <a:t>great</a:t>
            </a:r>
            <a:r>
              <a:rPr lang="fr-FR" i="1" dirty="0" smtClean="0">
                <a:latin typeface="Ubisoft Sans" panose="02000504030000020004" pitchFamily="2" charset="0"/>
              </a:rPr>
              <a:t> </a:t>
            </a:r>
            <a:r>
              <a:rPr lang="fr-FR" i="1" dirty="0" err="1" smtClean="0">
                <a:latin typeface="Ubisoft Sans" panose="02000504030000020004" pitchFamily="2" charset="0"/>
              </a:rPr>
              <a:t>morning</a:t>
            </a:r>
            <a:r>
              <a:rPr lang="fr-FR" dirty="0" smtClean="0">
                <a:latin typeface="Ubisoft Sans" panose="02000504030000020004" pitchFamily="2" charset="0"/>
              </a:rPr>
              <a:t> are in </a:t>
            </a:r>
            <a:r>
              <a:rPr lang="fr-FR" dirty="0" err="1" smtClean="0">
                <a:latin typeface="Ubisoft Sans" panose="02000504030000020004" pitchFamily="2" charset="0"/>
              </a:rPr>
              <a:t>fact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really</a:t>
            </a:r>
            <a:r>
              <a:rPr lang="fr-FR" dirty="0" smtClean="0">
                <a:latin typeface="Ubisoft Sans" panose="02000504030000020004" pitchFamily="2" charset="0"/>
              </a:rPr>
              <a:t> close in </a:t>
            </a:r>
            <a:r>
              <a:rPr lang="fr-FR" dirty="0" err="1" smtClean="0">
                <a:latin typeface="Ubisoft Sans" panose="02000504030000020004" pitchFamily="2" charset="0"/>
              </a:rPr>
              <a:t>meaning</a:t>
            </a:r>
            <a:r>
              <a:rPr lang="fr-FR" dirty="0" smtClean="0">
                <a:latin typeface="Ubisoft Sans" panose="02000504030000020004" pitchFamily="2" charset="0"/>
              </a:rPr>
              <a:t>, but </a:t>
            </a:r>
            <a:r>
              <a:rPr lang="fr-FR" dirty="0" err="1" smtClean="0">
                <a:latin typeface="Ubisoft Sans" panose="02000504030000020004" pitchFamily="2" charset="0"/>
              </a:rPr>
              <a:t>their</a:t>
            </a:r>
            <a:r>
              <a:rPr lang="fr-FR" dirty="0" smtClean="0">
                <a:latin typeface="Ubisoft Sans" panose="02000504030000020004" pitchFamily="2" charset="0"/>
              </a:rPr>
              <a:t> matrix </a:t>
            </a:r>
            <a:r>
              <a:rPr lang="fr-FR" dirty="0" err="1" smtClean="0">
                <a:latin typeface="Ubisoft Sans" panose="02000504030000020004" pitchFamily="2" charset="0"/>
              </a:rPr>
              <a:t>representation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will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be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too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different</a:t>
            </a:r>
            <a:endParaRPr lang="fr-FR" i="1" dirty="0" smtClean="0">
              <a:latin typeface="Ubisoft Sans" panose="02000504030000020004" pitchFamily="2" charset="0"/>
            </a:endParaRPr>
          </a:p>
        </p:txBody>
      </p:sp>
      <p:pic>
        <p:nvPicPr>
          <p:cNvPr id="8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9400" y="282059"/>
            <a:ext cx="11864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WORD RELATIONSHIPS: </a:t>
            </a:r>
            <a:r>
              <a:rPr lang="fr-FR" sz="3600" b="1" dirty="0" smtClean="0">
                <a:solidFill>
                  <a:srgbClr val="0070C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WORD2VEC</a:t>
            </a:r>
            <a:endParaRPr lang="fr-FR" sz="3600" b="1" dirty="0">
              <a:solidFill>
                <a:srgbClr val="0070C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6176" y="5879383"/>
            <a:ext cx="84917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Ubisoft Sans" panose="02000504030000020004" pitchFamily="2" charset="0"/>
              </a:rPr>
              <a:t>C. E. Moody, “Mixing </a:t>
            </a:r>
            <a:r>
              <a:rPr lang="en-US" sz="1200" dirty="0" err="1">
                <a:latin typeface="Ubisoft Sans" panose="02000504030000020004" pitchFamily="2" charset="0"/>
              </a:rPr>
              <a:t>Dirichlet</a:t>
            </a:r>
            <a:r>
              <a:rPr lang="en-US" sz="1200" dirty="0">
                <a:latin typeface="Ubisoft Sans" panose="02000504030000020004" pitchFamily="2" charset="0"/>
              </a:rPr>
              <a:t> Topic Models and Word </a:t>
            </a:r>
            <a:r>
              <a:rPr lang="en-US" sz="1200" dirty="0" err="1">
                <a:latin typeface="Ubisoft Sans" panose="02000504030000020004" pitchFamily="2" charset="0"/>
              </a:rPr>
              <a:t>Embeddings</a:t>
            </a:r>
            <a:r>
              <a:rPr lang="en-US" sz="1200" dirty="0">
                <a:latin typeface="Ubisoft Sans" panose="02000504030000020004" pitchFamily="2" charset="0"/>
              </a:rPr>
              <a:t> to Make lda2vec,” </a:t>
            </a:r>
            <a:r>
              <a:rPr lang="en-US" sz="1200" i="1" dirty="0" err="1">
                <a:latin typeface="Ubisoft Sans" panose="02000504030000020004" pitchFamily="2" charset="0"/>
              </a:rPr>
              <a:t>CoRR</a:t>
            </a:r>
            <a:r>
              <a:rPr lang="en-US" sz="1200" dirty="0">
                <a:latin typeface="Ubisoft Sans" panose="02000504030000020004" pitchFamily="2" charset="0"/>
              </a:rPr>
              <a:t>, vol. abs/1605.02019, 2016.</a:t>
            </a:r>
            <a:endParaRPr lang="en-US" sz="1000" dirty="0">
              <a:effectLst/>
              <a:latin typeface="Ubisoft Sans" panose="02000504030000020004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93304" y="1594961"/>
            <a:ext cx="58510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Ubisoft Sans" panose="02000504030000020004" pitchFamily="2" charset="0"/>
              </a:rPr>
              <a:t>Word2Vec </a:t>
            </a:r>
            <a:r>
              <a:rPr lang="fr-FR" dirty="0" err="1" smtClean="0">
                <a:latin typeface="Ubisoft Sans" panose="02000504030000020004" pitchFamily="2" charset="0"/>
              </a:rPr>
              <a:t>is</a:t>
            </a:r>
            <a:r>
              <a:rPr lang="fr-FR" dirty="0" smtClean="0">
                <a:latin typeface="Ubisoft Sans" panose="02000504030000020004" pitchFamily="2" charset="0"/>
              </a:rPr>
              <a:t> a model in </a:t>
            </a:r>
            <a:r>
              <a:rPr lang="fr-FR" dirty="0" err="1" smtClean="0">
                <a:latin typeface="Ubisoft Sans" panose="02000504030000020004" pitchFamily="2" charset="0"/>
              </a:rPr>
              <a:t>which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words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with</a:t>
            </a:r>
            <a:r>
              <a:rPr lang="fr-FR" dirty="0" smtClean="0">
                <a:latin typeface="Ubisoft Sans" panose="02000504030000020004" pitchFamily="2" charset="0"/>
              </a:rPr>
              <a:t> a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similar</a:t>
            </a:r>
            <a:r>
              <a:rPr lang="fr-FR" dirty="0" smtClean="0">
                <a:solidFill>
                  <a:srgbClr val="0070C0"/>
                </a:solidFill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meaning</a:t>
            </a:r>
            <a:r>
              <a:rPr lang="fr-FR" dirty="0" smtClean="0">
                <a:solidFill>
                  <a:srgbClr val="0070C0"/>
                </a:solidFill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occupy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smtClean="0">
                <a:solidFill>
                  <a:srgbClr val="0070C0"/>
                </a:solidFill>
                <a:latin typeface="Ubisoft Sans" panose="02000504030000020004" pitchFamily="2" charset="0"/>
              </a:rPr>
              <a:t>close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spacial</a:t>
            </a:r>
            <a:r>
              <a:rPr lang="fr-FR" dirty="0" smtClean="0">
                <a:solidFill>
                  <a:srgbClr val="0070C0"/>
                </a:solidFill>
                <a:latin typeface="Ubisoft Sans" panose="02000504030000020004" pitchFamily="2" charset="0"/>
              </a:rPr>
              <a:t>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Ubisoft Sans" panose="02000504030000020004" pitchFamily="2" charset="0"/>
              </a:rPr>
              <a:t>Models</a:t>
            </a:r>
            <a:r>
              <a:rPr lang="fr-FR" dirty="0" smtClean="0">
                <a:latin typeface="Ubisoft Sans" panose="02000504030000020004" pitchFamily="2" charset="0"/>
              </a:rPr>
              <a:t> the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dependencies</a:t>
            </a:r>
            <a:r>
              <a:rPr lang="fr-FR" dirty="0" smtClean="0">
                <a:solidFill>
                  <a:srgbClr val="0070C0"/>
                </a:solidFill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between</a:t>
            </a:r>
            <a:r>
              <a:rPr lang="fr-FR" dirty="0" smtClean="0">
                <a:solidFill>
                  <a:srgbClr val="0070C0"/>
                </a:solidFill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words</a:t>
            </a:r>
            <a:endParaRPr lang="fr-FR" dirty="0" smtClean="0">
              <a:solidFill>
                <a:srgbClr val="0070C0"/>
              </a:solidFill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Ubisoft Sans" panose="02000504030000020004" pitchFamily="2" charset="0"/>
              </a:rPr>
              <a:t>Two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variants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exist</a:t>
            </a:r>
            <a:r>
              <a:rPr lang="fr-FR" dirty="0" smtClean="0">
                <a:latin typeface="Ubisoft Sans" panose="02000504030000020004" pitchFamily="2" charset="0"/>
              </a:rPr>
              <a:t> : </a:t>
            </a:r>
            <a:r>
              <a:rPr lang="fr-FR" dirty="0" smtClean="0">
                <a:solidFill>
                  <a:srgbClr val="0070C0"/>
                </a:solidFill>
                <a:latin typeface="Ubisoft Sans" panose="02000504030000020004" pitchFamily="2" charset="0"/>
              </a:rPr>
              <a:t>CBOW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which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is</a:t>
            </a:r>
            <a:r>
              <a:rPr lang="fr-FR" dirty="0">
                <a:latin typeface="Ubisoft Sans" panose="02000504030000020004" pitchFamily="2" charset="0"/>
              </a:rPr>
              <a:t> </a:t>
            </a:r>
            <a:r>
              <a:rPr lang="fr-FR" dirty="0" smtClean="0">
                <a:latin typeface="Ubisoft Sans" panose="02000504030000020004" pitchFamily="2" charset="0"/>
              </a:rPr>
              <a:t>good at </a:t>
            </a:r>
            <a:r>
              <a:rPr lang="fr-FR" dirty="0" err="1" smtClean="0">
                <a:latin typeface="Ubisoft Sans" panose="02000504030000020004" pitchFamily="2" charset="0"/>
              </a:rPr>
              <a:t>modeling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words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that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occur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often</a:t>
            </a:r>
            <a:r>
              <a:rPr lang="fr-FR" dirty="0" smtClean="0">
                <a:latin typeface="Ubisoft Sans" panose="02000504030000020004" pitchFamily="2" charset="0"/>
              </a:rPr>
              <a:t> and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SkipGrams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which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models</a:t>
            </a:r>
            <a:r>
              <a:rPr lang="fr-FR" dirty="0" smtClean="0">
                <a:latin typeface="Ubisoft Sans" panose="02000504030000020004" pitchFamily="2" charset="0"/>
              </a:rPr>
              <a:t> rare </a:t>
            </a:r>
            <a:r>
              <a:rPr lang="fr-FR" dirty="0" err="1" smtClean="0">
                <a:latin typeface="Ubisoft Sans" panose="02000504030000020004" pitchFamily="2" charset="0"/>
              </a:rPr>
              <a:t>words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well</a:t>
            </a:r>
            <a:r>
              <a:rPr lang="fr-FR" dirty="0" smtClean="0">
                <a:latin typeface="Ubisoft Sans" panose="02000504030000020004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Ubisoft Sans" panose="02000504030000020004" pitchFamily="2" charset="0"/>
              </a:rPr>
              <a:t>Each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word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is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predicted</a:t>
            </a:r>
            <a:r>
              <a:rPr lang="fr-FR" dirty="0" smtClean="0">
                <a:latin typeface="Ubisoft Sans" panose="02000504030000020004" pitchFamily="2" charset="0"/>
              </a:rPr>
              <a:t> by </a:t>
            </a:r>
            <a:r>
              <a:rPr lang="fr-FR" dirty="0" err="1" smtClean="0">
                <a:latin typeface="Ubisoft Sans" panose="02000504030000020004" pitchFamily="2" charset="0"/>
              </a:rPr>
              <a:t>using</a:t>
            </a:r>
            <a:r>
              <a:rPr lang="fr-FR" dirty="0" smtClean="0">
                <a:latin typeface="Ubisoft Sans" panose="02000504030000020004" pitchFamily="2" charset="0"/>
              </a:rPr>
              <a:t> all the </a:t>
            </a:r>
            <a:r>
              <a:rPr lang="fr-FR" dirty="0" err="1" smtClean="0">
                <a:latin typeface="Ubisoft Sans" panose="02000504030000020004" pitchFamily="2" charset="0"/>
              </a:rPr>
              <a:t>words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present</a:t>
            </a:r>
            <a:r>
              <a:rPr lang="fr-FR" dirty="0" smtClean="0">
                <a:latin typeface="Ubisoft Sans" panose="02000504030000020004" pitchFamily="2" charset="0"/>
              </a:rPr>
              <a:t> in the sentence, </a:t>
            </a:r>
            <a:r>
              <a:rPr lang="fr-FR" dirty="0" err="1" smtClean="0">
                <a:latin typeface="Ubisoft Sans" panose="02000504030000020004" pitchFamily="2" charset="0"/>
              </a:rPr>
              <a:t>called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Context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Words</a:t>
            </a:r>
            <a:endParaRPr lang="fr-FR" dirty="0" smtClean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Ubisoft Sans" panose="02000504030000020004" pitchFamily="2" charset="0"/>
              </a:rPr>
              <a:t>In </a:t>
            </a:r>
            <a:r>
              <a:rPr lang="fr-FR" dirty="0" err="1" smtClean="0">
                <a:latin typeface="Ubisoft Sans" panose="02000504030000020004" pitchFamily="2" charset="0"/>
              </a:rPr>
              <a:t>this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space</a:t>
            </a:r>
            <a:r>
              <a:rPr lang="fr-FR" dirty="0" smtClean="0">
                <a:latin typeface="Ubisoft Sans" panose="02000504030000020004" pitchFamily="2" charset="0"/>
              </a:rPr>
              <a:t>,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king</a:t>
            </a:r>
            <a:r>
              <a:rPr lang="fr-FR" dirty="0" smtClean="0">
                <a:solidFill>
                  <a:srgbClr val="0070C0"/>
                </a:solidFill>
                <a:latin typeface="Ubisoft Sans" panose="02000504030000020004" pitchFamily="2" charset="0"/>
              </a:rPr>
              <a:t> - man +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woman</a:t>
            </a:r>
            <a:r>
              <a:rPr lang="fr-FR" dirty="0" smtClean="0">
                <a:solidFill>
                  <a:srgbClr val="0070C0"/>
                </a:solidFill>
                <a:latin typeface="Ubisoft Sans" panose="02000504030000020004" pitchFamily="2" charset="0"/>
              </a:rPr>
              <a:t> = </a:t>
            </a:r>
            <a:r>
              <a:rPr lang="fr-FR" dirty="0" err="1" smtClean="0">
                <a:solidFill>
                  <a:srgbClr val="0070C0"/>
                </a:solidFill>
                <a:latin typeface="Ubisoft Sans" panose="02000504030000020004" pitchFamily="2" charset="0"/>
              </a:rPr>
              <a:t>queen</a:t>
            </a:r>
            <a:endParaRPr lang="fr-FR" dirty="0" smtClean="0">
              <a:solidFill>
                <a:srgbClr val="0070C0"/>
              </a:solidFill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err="1" smtClean="0">
                <a:latin typeface="Ubisoft Sans" panose="02000504030000020004" pitchFamily="2" charset="0"/>
                <a:hlinkClick r:id="rId2"/>
              </a:rPr>
              <a:t>Tensorflow</a:t>
            </a:r>
            <a:r>
              <a:rPr lang="fr-FR" i="1" dirty="0" smtClean="0">
                <a:latin typeface="Ubisoft Sans" panose="02000504030000020004" pitchFamily="2" charset="0"/>
                <a:hlinkClick r:id="rId2"/>
              </a:rPr>
              <a:t> </a:t>
            </a:r>
            <a:r>
              <a:rPr lang="fr-FR" i="1" dirty="0" err="1" smtClean="0">
                <a:latin typeface="Ubisoft Sans" panose="02000504030000020004" pitchFamily="2" charset="0"/>
                <a:hlinkClick r:id="rId2"/>
              </a:rPr>
              <a:t>projector</a:t>
            </a:r>
            <a:endParaRPr lang="fr-FR" i="1" dirty="0" smtClean="0">
              <a:latin typeface="Ubisoft Sans" panose="02000504030000020004" pitchFamily="2" charset="0"/>
            </a:endParaRPr>
          </a:p>
        </p:txBody>
      </p:sp>
      <p:pic>
        <p:nvPicPr>
          <p:cNvPr id="6146" name="Picture 2" descr="https://cdn-images-1.medium.com/max/800/0*3DFDpaXoglalyB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2182237"/>
            <a:ext cx="5439792" cy="28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28125" y="319039"/>
            <a:ext cx="71278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</a:rPr>
              <a:t>WHAT IS </a:t>
            </a:r>
            <a:r>
              <a:rPr lang="fr-FR" sz="3600" b="1" dirty="0" smtClean="0">
                <a:solidFill>
                  <a:srgbClr val="00B0F0"/>
                </a:solidFill>
                <a:latin typeface="Ubisoft Sans" pitchFamily="50" charset="0"/>
              </a:rPr>
              <a:t>TEXT MINING</a:t>
            </a:r>
            <a:r>
              <a:rPr lang="fr-FR" sz="3600" b="1" dirty="0" smtClean="0">
                <a:latin typeface="Ubisoft Sans" pitchFamily="50" charset="0"/>
              </a:rPr>
              <a:t>?</a:t>
            </a:r>
            <a:endParaRPr lang="fr-FR" sz="3600" b="1" dirty="0">
              <a:latin typeface="Ubisoft Sans" pitchFamily="50" charset="0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1171797" y="2561754"/>
            <a:ext cx="1452642" cy="1600989"/>
            <a:chOff x="3252551" y="1801535"/>
            <a:chExt cx="1452642" cy="1600989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072" y="1801535"/>
              <a:ext cx="831600" cy="8316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52551" y="2756193"/>
              <a:ext cx="14526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>
                  <a:solidFill>
                    <a:srgbClr val="7030A0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SENTIMENT</a:t>
              </a:r>
              <a:br>
                <a:rPr lang="fr-FR" b="1" dirty="0" smtClean="0">
                  <a:solidFill>
                    <a:srgbClr val="7030A0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fr-FR" b="1" dirty="0" smtClean="0">
                  <a:solidFill>
                    <a:srgbClr val="7030A0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ANALYSIS</a:t>
              </a:r>
              <a:endParaRPr lang="fr-FR" b="1" dirty="0">
                <a:solidFill>
                  <a:srgbClr val="7030A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3591008" y="2573408"/>
            <a:ext cx="2100255" cy="1606109"/>
            <a:chOff x="2928744" y="4101203"/>
            <a:chExt cx="2100255" cy="1606109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072" y="4101203"/>
              <a:ext cx="831600" cy="8316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928744" y="5060981"/>
              <a:ext cx="210025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 </a:t>
              </a:r>
              <a:br>
                <a:rPr lang="fr-FR" b="1" dirty="0" smtClean="0">
                  <a:solidFill>
                    <a:schemeClr val="accent1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fr-FR" b="1" dirty="0" smtClean="0">
                  <a:solidFill>
                    <a:schemeClr val="accent1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SUMMARIZATION</a:t>
              </a:r>
              <a:endParaRPr lang="fr-FR" b="1" dirty="0">
                <a:solidFill>
                  <a:schemeClr val="accent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6657832" y="2574012"/>
            <a:ext cx="2020105" cy="1588731"/>
            <a:chOff x="6312809" y="1924593"/>
            <a:chExt cx="2020105" cy="158873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925" y="1924593"/>
              <a:ext cx="831600" cy="831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6312809" y="2866993"/>
              <a:ext cx="202010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6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NAMED ENTITIES</a:t>
              </a:r>
              <a:br>
                <a:rPr lang="fr-FR" b="1" dirty="0" smtClean="0">
                  <a:solidFill>
                    <a:schemeClr val="accent6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fr-FR" b="1" dirty="0" smtClean="0">
                  <a:solidFill>
                    <a:schemeClr val="accent6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ASSOCIATION</a:t>
              </a:r>
              <a:endParaRPr lang="fr-FR" b="1" dirty="0">
                <a:solidFill>
                  <a:schemeClr val="accent6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9644505" y="2574012"/>
            <a:ext cx="1375697" cy="1600385"/>
            <a:chOff x="6635009" y="4101807"/>
            <a:chExt cx="1375697" cy="1600385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360" y="4101807"/>
              <a:ext cx="830996" cy="83099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6635009" y="5055861"/>
              <a:ext cx="137569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>
                  <a:solidFill>
                    <a:srgbClr val="FF0000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TOPIC</a:t>
              </a:r>
              <a:br>
                <a:rPr lang="fr-FR" b="1" dirty="0" smtClean="0">
                  <a:solidFill>
                    <a:srgbClr val="FF0000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fr-FR" b="1" dirty="0" smtClean="0">
                  <a:solidFill>
                    <a:srgbClr val="FF0000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MODELING</a:t>
              </a:r>
              <a:endParaRPr lang="fr-FR" b="1" dirty="0">
                <a:solidFill>
                  <a:srgbClr val="FF000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5" name="TextBox 8"/>
          <p:cNvSpPr txBox="1"/>
          <p:nvPr/>
        </p:nvSpPr>
        <p:spPr>
          <a:xfrm>
            <a:off x="2652779" y="5042899"/>
            <a:ext cx="6886443" cy="311624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ctr"/>
            <a:r>
              <a:rPr lang="fr-FR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… and </a:t>
            </a:r>
            <a:r>
              <a:rPr lang="fr-FR" dirty="0" err="1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many</a:t>
            </a:r>
            <a:r>
              <a:rPr lang="fr-FR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dirty="0" err="1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other</a:t>
            </a:r>
            <a:r>
              <a:rPr lang="fr-FR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dirty="0" err="1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things</a:t>
            </a:r>
            <a:r>
              <a:rPr lang="fr-FR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  <a:endParaRPr lang="fr-FR" dirty="0"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539222" y="2343269"/>
            <a:ext cx="1608507" cy="1948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33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543" y="282059"/>
            <a:ext cx="99838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REUNITING WITH SEMANTIC RELATIONSHIPS:</a:t>
            </a:r>
            <a:b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3600" b="1" dirty="0" smtClean="0">
                <a:solidFill>
                  <a:srgbClr val="0070C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LDA2VEC</a:t>
            </a:r>
            <a:endParaRPr lang="fr-FR" sz="3600" b="1" dirty="0">
              <a:solidFill>
                <a:srgbClr val="00B05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6176" y="6054988"/>
            <a:ext cx="84917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Ubisoft Sans" panose="02000504030000020004" pitchFamily="2" charset="0"/>
              </a:rPr>
              <a:t>C. E. Moody, “Mixing </a:t>
            </a:r>
            <a:r>
              <a:rPr lang="en-US" sz="1200" dirty="0" err="1">
                <a:latin typeface="Ubisoft Sans" panose="02000504030000020004" pitchFamily="2" charset="0"/>
              </a:rPr>
              <a:t>Dirichlet</a:t>
            </a:r>
            <a:r>
              <a:rPr lang="en-US" sz="1200" dirty="0">
                <a:latin typeface="Ubisoft Sans" panose="02000504030000020004" pitchFamily="2" charset="0"/>
              </a:rPr>
              <a:t> Topic Models and Word </a:t>
            </a:r>
            <a:r>
              <a:rPr lang="en-US" sz="1200" dirty="0" err="1">
                <a:latin typeface="Ubisoft Sans" panose="02000504030000020004" pitchFamily="2" charset="0"/>
              </a:rPr>
              <a:t>Embeddings</a:t>
            </a:r>
            <a:r>
              <a:rPr lang="en-US" sz="1200" dirty="0">
                <a:latin typeface="Ubisoft Sans" panose="02000504030000020004" pitchFamily="2" charset="0"/>
              </a:rPr>
              <a:t> to Make lda2vec,” </a:t>
            </a:r>
            <a:r>
              <a:rPr lang="en-US" sz="1200" i="1" dirty="0" err="1">
                <a:latin typeface="Ubisoft Sans" panose="02000504030000020004" pitchFamily="2" charset="0"/>
              </a:rPr>
              <a:t>CoRR</a:t>
            </a:r>
            <a:r>
              <a:rPr lang="en-US" sz="1200" dirty="0">
                <a:latin typeface="Ubisoft Sans" panose="02000504030000020004" pitchFamily="2" charset="0"/>
              </a:rPr>
              <a:t>, vol. abs/1605.02019, 2016.</a:t>
            </a:r>
            <a:endParaRPr lang="en-US" sz="1000" dirty="0">
              <a:effectLst/>
              <a:latin typeface="Ubisoft Sans" panose="02000504030000020004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93304" y="2618842"/>
            <a:ext cx="7558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Ubisoft Sans" panose="02000504030000020004" pitchFamily="2" charset="0"/>
              </a:rPr>
              <a:t>Tweaks</a:t>
            </a:r>
            <a:r>
              <a:rPr lang="fr-FR" dirty="0" smtClean="0">
                <a:latin typeface="Ubisoft Sans" panose="02000504030000020004" pitchFamily="2" charset="0"/>
              </a:rPr>
              <a:t> the Word2Vec </a:t>
            </a:r>
            <a:r>
              <a:rPr lang="fr-FR" dirty="0" err="1" smtClean="0">
                <a:latin typeface="Ubisoft Sans" panose="02000504030000020004" pitchFamily="2" charset="0"/>
              </a:rPr>
              <a:t>SkipGram</a:t>
            </a:r>
            <a:r>
              <a:rPr lang="fr-FR" dirty="0" smtClean="0">
                <a:latin typeface="Ubisoft Sans" panose="02000504030000020004" pitchFamily="2" charset="0"/>
              </a:rPr>
              <a:t> architecture to </a:t>
            </a:r>
            <a:r>
              <a:rPr lang="fr-FR" dirty="0" err="1" smtClean="0">
                <a:latin typeface="Ubisoft Sans" panose="02000504030000020004" pitchFamily="2" charset="0"/>
              </a:rPr>
              <a:t>utilize</a:t>
            </a:r>
            <a:r>
              <a:rPr lang="fr-FR" dirty="0" smtClean="0">
                <a:latin typeface="Ubisoft Sans" panose="02000504030000020004" pitchFamily="2" charset="0"/>
              </a:rPr>
              <a:t> document-</a:t>
            </a:r>
            <a:r>
              <a:rPr lang="fr-FR" dirty="0" err="1" smtClean="0">
                <a:latin typeface="Ubisoft Sans" panose="02000504030000020004" pitchFamily="2" charset="0"/>
              </a:rPr>
              <a:t>wide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feature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vectors</a:t>
            </a:r>
            <a:endParaRPr lang="fr-FR" dirty="0" smtClean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Ubisoft Sans" panose="02000504030000020004" pitchFamily="2" charset="0"/>
              </a:rPr>
              <a:t>Embeds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both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words</a:t>
            </a:r>
            <a:r>
              <a:rPr lang="fr-FR" dirty="0" smtClean="0">
                <a:latin typeface="Ubisoft Sans" panose="02000504030000020004" pitchFamily="2" charset="0"/>
              </a:rPr>
              <a:t> and document </a:t>
            </a:r>
            <a:r>
              <a:rPr lang="fr-FR" dirty="0" err="1" smtClean="0">
                <a:latin typeface="Ubisoft Sans" panose="02000504030000020004" pitchFamily="2" charset="0"/>
              </a:rPr>
              <a:t>vectors</a:t>
            </a:r>
            <a:r>
              <a:rPr lang="fr-FR" dirty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into</a:t>
            </a:r>
            <a:r>
              <a:rPr lang="fr-FR" dirty="0" smtClean="0">
                <a:latin typeface="Ubisoft Sans" panose="02000504030000020004" pitchFamily="2" charset="0"/>
              </a:rPr>
              <a:t> the </a:t>
            </a:r>
            <a:r>
              <a:rPr lang="fr-FR" dirty="0" err="1" smtClean="0">
                <a:latin typeface="Ubisoft Sans" panose="02000504030000020004" pitchFamily="2" charset="0"/>
              </a:rPr>
              <a:t>same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space</a:t>
            </a:r>
            <a:r>
              <a:rPr lang="fr-FR" dirty="0">
                <a:latin typeface="Ubisoft Sans" panose="02000504030000020004" pitchFamily="2" charset="0"/>
              </a:rPr>
              <a:t>.</a:t>
            </a:r>
            <a:r>
              <a:rPr lang="fr-FR" dirty="0" smtClean="0">
                <a:latin typeface="Ubisoft Sans" panose="02000504030000020004" pitchFamily="2" charset="0"/>
              </a:rPr>
              <a:t> If a </a:t>
            </a:r>
            <a:r>
              <a:rPr lang="fr-FR" dirty="0" err="1" smtClean="0">
                <a:latin typeface="Ubisoft Sans" panose="02000504030000020004" pitchFamily="2" charset="0"/>
              </a:rPr>
              <a:t>word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is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related</a:t>
            </a:r>
            <a:r>
              <a:rPr lang="fr-FR" dirty="0" smtClean="0">
                <a:latin typeface="Ubisoft Sans" panose="02000504030000020004" pitchFamily="2" charset="0"/>
              </a:rPr>
              <a:t> to </a:t>
            </a:r>
            <a:r>
              <a:rPr lang="fr-FR" dirty="0" err="1" smtClean="0">
                <a:latin typeface="Ubisoft Sans" panose="02000504030000020004" pitchFamily="2" charset="0"/>
              </a:rPr>
              <a:t>subject</a:t>
            </a:r>
            <a:r>
              <a:rPr lang="fr-FR" dirty="0" smtClean="0">
                <a:latin typeface="Ubisoft Sans" panose="02000504030000020004" pitchFamily="2" charset="0"/>
              </a:rPr>
              <a:t> A and the document </a:t>
            </a:r>
            <a:r>
              <a:rPr lang="fr-FR" dirty="0" err="1" smtClean="0">
                <a:latin typeface="Ubisoft Sans" panose="02000504030000020004" pitchFamily="2" charset="0"/>
              </a:rPr>
              <a:t>is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related</a:t>
            </a:r>
            <a:r>
              <a:rPr lang="fr-FR" dirty="0" smtClean="0">
                <a:latin typeface="Ubisoft Sans" panose="02000504030000020004" pitchFamily="2" charset="0"/>
              </a:rPr>
              <a:t> to </a:t>
            </a:r>
            <a:r>
              <a:rPr lang="fr-FR" dirty="0" err="1" smtClean="0">
                <a:latin typeface="Ubisoft Sans" panose="02000504030000020004" pitchFamily="2" charset="0"/>
              </a:rPr>
              <a:t>subject</a:t>
            </a:r>
            <a:r>
              <a:rPr lang="fr-FR" dirty="0" smtClean="0">
                <a:latin typeface="Ubisoft Sans" panose="02000504030000020004" pitchFamily="2" charset="0"/>
              </a:rPr>
              <a:t> B, the topic </a:t>
            </a:r>
            <a:r>
              <a:rPr lang="fr-FR" dirty="0" err="1" smtClean="0">
                <a:latin typeface="Ubisoft Sans" panose="02000504030000020004" pitchFamily="2" charset="0"/>
              </a:rPr>
              <a:t>associated</a:t>
            </a:r>
            <a:r>
              <a:rPr lang="fr-FR" dirty="0" smtClean="0">
                <a:latin typeface="Ubisoft Sans" panose="02000504030000020004" pitchFamily="2" charset="0"/>
              </a:rPr>
              <a:t> to a </a:t>
            </a:r>
            <a:r>
              <a:rPr lang="fr-FR" dirty="0" err="1" smtClean="0">
                <a:latin typeface="Ubisoft Sans" panose="02000504030000020004" pitchFamily="2" charset="0"/>
              </a:rPr>
              <a:t>word</a:t>
            </a:r>
            <a:r>
              <a:rPr lang="fr-FR" dirty="0" smtClean="0">
                <a:latin typeface="Ubisoft Sans" panose="02000504030000020004" pitchFamily="2" charset="0"/>
              </a:rPr>
              <a:t> W of the document </a:t>
            </a:r>
            <a:r>
              <a:rPr lang="fr-FR" dirty="0" err="1" smtClean="0">
                <a:latin typeface="Ubisoft Sans" panose="02000504030000020004" pitchFamily="2" charset="0"/>
              </a:rPr>
              <a:t>will</a:t>
            </a:r>
            <a:r>
              <a:rPr lang="fr-FR" dirty="0" smtClean="0">
                <a:latin typeface="Ubisoft Sans" panose="02000504030000020004" pitchFamily="2" charset="0"/>
              </a:rPr>
              <a:t> </a:t>
            </a:r>
            <a:r>
              <a:rPr lang="fr-FR" dirty="0" err="1" smtClean="0">
                <a:latin typeface="Ubisoft Sans" panose="02000504030000020004" pitchFamily="2" charset="0"/>
              </a:rPr>
              <a:t>be</a:t>
            </a:r>
            <a:r>
              <a:rPr lang="fr-FR" dirty="0">
                <a:latin typeface="Ubisoft Sans" panose="02000504030000020004" pitchFamily="2" charset="0"/>
              </a:rPr>
              <a:t> </a:t>
            </a:r>
            <a:r>
              <a:rPr lang="fr-FR" dirty="0" smtClean="0">
                <a:latin typeface="Ubisoft Sans" panose="02000504030000020004" pitchFamily="2" charset="0"/>
              </a:rPr>
              <a:t>more </a:t>
            </a:r>
            <a:r>
              <a:rPr lang="fr-FR" dirty="0" err="1" smtClean="0">
                <a:latin typeface="Ubisoft Sans" panose="02000504030000020004" pitchFamily="2" charset="0"/>
              </a:rPr>
              <a:t>likely</a:t>
            </a:r>
            <a:r>
              <a:rPr lang="fr-FR" dirty="0" smtClean="0">
                <a:latin typeface="Ubisoft Sans" panose="02000504030000020004" pitchFamily="2" charset="0"/>
              </a:rPr>
              <a:t> to </a:t>
            </a:r>
            <a:r>
              <a:rPr lang="fr-FR" dirty="0" err="1" smtClean="0">
                <a:latin typeface="Ubisoft Sans" panose="02000504030000020004" pitchFamily="2" charset="0"/>
              </a:rPr>
              <a:t>be</a:t>
            </a:r>
            <a:r>
              <a:rPr lang="fr-FR" dirty="0" smtClean="0">
                <a:latin typeface="Ubisoft Sans" panose="02000504030000020004" pitchFamily="2" charset="0"/>
              </a:rPr>
              <a:t> A or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Ubisoft Sans" panose="02000504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Ubisoft Sans" panose="02000504030000020004" pitchFamily="2" charset="0"/>
              </a:rPr>
              <a:t>Outputs are </a:t>
            </a:r>
            <a:r>
              <a:rPr lang="fr-FR" dirty="0" err="1" smtClean="0">
                <a:latin typeface="Ubisoft Sans" panose="02000504030000020004" pitchFamily="2" charset="0"/>
              </a:rPr>
              <a:t>similar</a:t>
            </a:r>
            <a:r>
              <a:rPr lang="fr-FR" dirty="0" smtClean="0">
                <a:latin typeface="Ubisoft Sans" panose="02000504030000020004" pitchFamily="2" charset="0"/>
              </a:rPr>
              <a:t> to a </a:t>
            </a:r>
            <a:r>
              <a:rPr lang="fr-FR" dirty="0" err="1" smtClean="0">
                <a:latin typeface="Ubisoft Sans" panose="02000504030000020004" pitchFamily="2" charset="0"/>
              </a:rPr>
              <a:t>classic</a:t>
            </a:r>
            <a:r>
              <a:rPr lang="fr-FR" dirty="0" smtClean="0">
                <a:latin typeface="Ubisoft Sans" panose="02000504030000020004" pitchFamily="2" charset="0"/>
              </a:rPr>
              <a:t> LDA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239" y="979765"/>
            <a:ext cx="2274980" cy="5129334"/>
          </a:xfrm>
          <a:prstGeom prst="rect">
            <a:avLst/>
          </a:prstGeom>
        </p:spPr>
      </p:pic>
      <p:pic>
        <p:nvPicPr>
          <p:cNvPr id="9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3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73146" y="282059"/>
            <a:ext cx="86966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OVERCOMING EVOLUTION OVER TIME:</a:t>
            </a:r>
            <a:b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3600" b="1" dirty="0" smtClean="0">
                <a:solidFill>
                  <a:srgbClr val="0070C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HIERARCHICAL DIRICHLET PROCESS</a:t>
            </a:r>
            <a:endParaRPr lang="fr-FR" sz="3600" b="1" dirty="0">
              <a:solidFill>
                <a:srgbClr val="00B05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577986" y="2596550"/>
            <a:ext cx="10869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smtClean="0">
                <a:latin typeface="Ubisoft Sans" panose="02000504030000020004" pitchFamily="2" charset="0"/>
              </a:rPr>
              <a:t>?</a:t>
            </a:r>
            <a:endParaRPr lang="fr-FR" sz="11500" dirty="0">
              <a:latin typeface="Ubisoft Sans" panose="02000504030000020004" pitchFamily="2" charset="0"/>
            </a:endParaRPr>
          </a:p>
        </p:txBody>
      </p:sp>
      <p:pic>
        <p:nvPicPr>
          <p:cNvPr id="6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9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>
                <a:solidFill>
                  <a:schemeClr val="bg1"/>
                </a:solidFill>
              </a:rPr>
              <a:t>22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68DA7C-F6D5-4D04-BF4C-810CCD4E83E6}"/>
              </a:ext>
            </a:extLst>
          </p:cNvPr>
          <p:cNvSpPr/>
          <p:nvPr/>
        </p:nvSpPr>
        <p:spPr>
          <a:xfrm>
            <a:off x="-256986" y="-219405"/>
            <a:ext cx="12705971" cy="729680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grpSp>
        <p:nvGrpSpPr>
          <p:cNvPr id="4" name="Groupe 3"/>
          <p:cNvGrpSpPr/>
          <p:nvPr/>
        </p:nvGrpSpPr>
        <p:grpSpPr>
          <a:xfrm>
            <a:off x="1524000" y="2958028"/>
            <a:ext cx="9144000" cy="941945"/>
            <a:chOff x="0" y="1995686"/>
            <a:chExt cx="9144000" cy="941945"/>
          </a:xfrm>
        </p:grpSpPr>
        <p:sp>
          <p:nvSpPr>
            <p:cNvPr id="8" name="ZoneTexte 7"/>
            <p:cNvSpPr txBox="1"/>
            <p:nvPr/>
          </p:nvSpPr>
          <p:spPr>
            <a:xfrm>
              <a:off x="0" y="229130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 smtClean="0">
                  <a:solidFill>
                    <a:srgbClr val="FFFFFF"/>
                  </a:solidFill>
                  <a:latin typeface="Ubisoft Sans" pitchFamily="50" charset="0"/>
                  <a:cs typeface="Roboto Black"/>
                </a:rPr>
                <a:t>VISUALIZATION</a:t>
              </a:r>
              <a:endParaRPr lang="fr-FR" sz="3600" b="1" dirty="0">
                <a:solidFill>
                  <a:srgbClr val="FFFFFF"/>
                </a:solidFill>
                <a:latin typeface="Ubisoft Sans" pitchFamily="50" charset="0"/>
                <a:cs typeface="Roboto Black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0" y="1995686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PART </a:t>
              </a:r>
              <a:r>
                <a:rPr lang="fr-FR" sz="2000" dirty="0">
                  <a:solidFill>
                    <a:srgbClr val="C00000"/>
                  </a:solidFill>
                  <a:latin typeface="Ubisoft Sans" pitchFamily="50" charset="0"/>
                  <a:cs typeface="Ubisoft Sans Bold"/>
                </a:rPr>
                <a:t>|</a:t>
              </a:r>
              <a:r>
                <a:rPr lang="fr-FR" sz="2000" dirty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 </a:t>
              </a:r>
              <a:r>
                <a:rPr lang="fr-FR" sz="2000" dirty="0" smtClean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4</a:t>
              </a:r>
              <a:endParaRPr lang="fr-FR" sz="2000" dirty="0">
                <a:solidFill>
                  <a:schemeClr val="bg1"/>
                </a:solidFill>
                <a:latin typeface="Ubisoft Sans" pitchFamily="50" charset="0"/>
                <a:cs typeface="Ubisoft Sans Bol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2" cy="483290"/>
          </a:xfrm>
          <a:prstGeom prst="rect">
            <a:avLst/>
          </a:prstGeom>
        </p:spPr>
      </p:pic>
      <p:pic>
        <p:nvPicPr>
          <p:cNvPr id="10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6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4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67881" y="282059"/>
            <a:ext cx="10907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 ALGORITHM TAKE ON VISUALIZATION: </a:t>
            </a:r>
            <a:r>
              <a:rPr lang="fr-FR" sz="3600" b="1" dirty="0" smtClean="0">
                <a:solidFill>
                  <a:srgbClr val="7030A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T-SNE</a:t>
            </a:r>
            <a:endParaRPr lang="fr-FR" sz="3600" b="1" dirty="0">
              <a:solidFill>
                <a:srgbClr val="7030A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CF061D-CDAB-4605-9E48-9F3C82EF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62" y="1136120"/>
            <a:ext cx="5319990" cy="5319990"/>
          </a:xfrm>
          <a:prstGeom prst="rect">
            <a:avLst/>
          </a:prstGeom>
        </p:spPr>
      </p:pic>
      <p:sp>
        <p:nvSpPr>
          <p:cNvPr id="5" name="Espace réservé du texte 2"/>
          <p:cNvSpPr txBox="1">
            <a:spLocks/>
          </p:cNvSpPr>
          <p:nvPr/>
        </p:nvSpPr>
        <p:spPr>
          <a:xfrm>
            <a:off x="1223044" y="2250271"/>
            <a:ext cx="2393368" cy="295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numCol="1" spcCol="405000" anchor="t">
            <a:noAutofit/>
          </a:bodyPr>
          <a:lstStyle>
            <a:lvl1pPr marL="0" marR="0" indent="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1pPr>
            <a:lvl2pPr marL="0" marR="0" indent="2286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2pPr>
            <a:lvl3pPr marL="0" marR="0" indent="4572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3pPr>
            <a:lvl4pPr marL="0" marR="0" indent="6858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4pPr>
            <a:lvl5pPr marL="0" marR="0" indent="9144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5pPr>
            <a:lvl6pPr marL="349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12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6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9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cap="all" dirty="0" smtClean="0">
                <a:solidFill>
                  <a:srgbClr val="9A2D4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Dimension </a:t>
            </a:r>
            <a:r>
              <a:rPr lang="fr-FR" sz="1600" b="1" cap="all" dirty="0" err="1" smtClean="0">
                <a:solidFill>
                  <a:srgbClr val="9A2D4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reduction</a:t>
            </a:r>
            <a:endParaRPr lang="fr-FR" sz="1600" b="1" cap="all" dirty="0">
              <a:solidFill>
                <a:srgbClr val="9A2D4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000" b="1" cap="all" dirty="0">
              <a:latin typeface="Ubisoft Sans" pitchFamily="50" charset="0"/>
              <a:ea typeface="+mn-ea"/>
              <a:cs typeface="Ubisoft Sans Regular"/>
              <a:sym typeface="Open Sans"/>
            </a:endParaRPr>
          </a:p>
        </p:txBody>
      </p:sp>
      <p:sp>
        <p:nvSpPr>
          <p:cNvPr id="9" name="Espace réservé du texte 2"/>
          <p:cNvSpPr txBox="1">
            <a:spLocks/>
          </p:cNvSpPr>
          <p:nvPr/>
        </p:nvSpPr>
        <p:spPr>
          <a:xfrm>
            <a:off x="1223044" y="3242931"/>
            <a:ext cx="2393368" cy="295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numCol="1" spcCol="405000" anchor="t">
            <a:noAutofit/>
          </a:bodyPr>
          <a:lstStyle>
            <a:lvl1pPr marL="0" marR="0" indent="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1pPr>
            <a:lvl2pPr marL="0" marR="0" indent="2286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2pPr>
            <a:lvl3pPr marL="0" marR="0" indent="4572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3pPr>
            <a:lvl4pPr marL="0" marR="0" indent="6858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4pPr>
            <a:lvl5pPr marL="0" marR="0" indent="9144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5pPr>
            <a:lvl6pPr marL="349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12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6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9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cap="all" dirty="0" smtClean="0">
                <a:solidFill>
                  <a:srgbClr val="9A2D4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NON-LINEAR</a:t>
            </a:r>
            <a:endParaRPr lang="fr-FR" sz="1600" b="1" cap="all" dirty="0">
              <a:solidFill>
                <a:srgbClr val="9A2D4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000" b="1" cap="all" dirty="0">
              <a:latin typeface="Ubisoft Sans" pitchFamily="50" charset="0"/>
              <a:ea typeface="+mn-ea"/>
              <a:cs typeface="Ubisoft Sans Regular"/>
              <a:sym typeface="Open Sans"/>
            </a:endParaRPr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1223044" y="4235591"/>
            <a:ext cx="2393368" cy="5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numCol="1" spcCol="405000" anchor="t">
            <a:noAutofit/>
          </a:bodyPr>
          <a:lstStyle>
            <a:lvl1pPr marL="0" marR="0" indent="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1pPr>
            <a:lvl2pPr marL="0" marR="0" indent="2286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2pPr>
            <a:lvl3pPr marL="0" marR="0" indent="4572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3pPr>
            <a:lvl4pPr marL="0" marR="0" indent="6858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4pPr>
            <a:lvl5pPr marL="0" marR="0" indent="9144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5pPr>
            <a:lvl6pPr marL="349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12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6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9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cap="all" dirty="0" smtClean="0">
                <a:solidFill>
                  <a:srgbClr val="9A2D4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MAXIMIZE SIMILARITY BETWEEN MATRICES</a:t>
            </a:r>
            <a:endParaRPr lang="fr-FR" sz="1600" b="1" cap="all" dirty="0">
              <a:solidFill>
                <a:srgbClr val="9A2D4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000" b="1" cap="all" dirty="0">
              <a:latin typeface="Ubisoft Sans" pitchFamily="50" charset="0"/>
              <a:ea typeface="+mn-ea"/>
              <a:cs typeface="Ubisoft Sans Regular"/>
              <a:sym typeface="Open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53358" y="590562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 err="1">
                <a:solidFill>
                  <a:srgbClr val="2E414F"/>
                </a:solidFill>
                <a:latin typeface="Ubisoft Sans" panose="02000504030000020004" pitchFamily="2" charset="0"/>
              </a:rPr>
              <a:t>Maaten</a:t>
            </a:r>
            <a:r>
              <a:rPr lang="fr-FR" sz="1200" dirty="0">
                <a:solidFill>
                  <a:srgbClr val="2E414F"/>
                </a:solidFill>
                <a:latin typeface="Ubisoft Sans" panose="02000504030000020004" pitchFamily="2" charset="0"/>
              </a:rPr>
              <a:t>, Laurens van der and Geoffrey E. Hinton. “</a:t>
            </a:r>
            <a:r>
              <a:rPr lang="fr-FR" sz="1200" dirty="0" err="1">
                <a:solidFill>
                  <a:srgbClr val="2E414F"/>
                </a:solidFill>
                <a:latin typeface="Ubisoft Sans" panose="02000504030000020004" pitchFamily="2" charset="0"/>
              </a:rPr>
              <a:t>Visualizing</a:t>
            </a:r>
            <a:r>
              <a:rPr lang="fr-FR" sz="1200" dirty="0">
                <a:solidFill>
                  <a:srgbClr val="2E414F"/>
                </a:solidFill>
                <a:latin typeface="Ubisoft Sans" panose="02000504030000020004" pitchFamily="2" charset="0"/>
              </a:rPr>
              <a:t> Data </a:t>
            </a:r>
            <a:r>
              <a:rPr lang="fr-FR" sz="1200" dirty="0" err="1">
                <a:solidFill>
                  <a:srgbClr val="2E414F"/>
                </a:solidFill>
                <a:latin typeface="Ubisoft Sans" panose="02000504030000020004" pitchFamily="2" charset="0"/>
              </a:rPr>
              <a:t>using</a:t>
            </a:r>
            <a:r>
              <a:rPr lang="fr-FR" sz="1200" dirty="0">
                <a:solidFill>
                  <a:srgbClr val="2E414F"/>
                </a:solidFill>
                <a:latin typeface="Ubisoft Sans" panose="02000504030000020004" pitchFamily="2" charset="0"/>
              </a:rPr>
              <a:t> t-SNE.” (2008).</a:t>
            </a:r>
            <a:endParaRPr lang="fr-FR" sz="1200" dirty="0">
              <a:latin typeface="Ubisoft Sans" panose="02000504030000020004" pitchFamily="2" charset="0"/>
            </a:endParaRPr>
          </a:p>
        </p:txBody>
      </p:sp>
      <p:pic>
        <p:nvPicPr>
          <p:cNvPr id="8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2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8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1558342" y="282059"/>
            <a:ext cx="9126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VISUALIZATION MADE SIMPLE: </a:t>
            </a:r>
            <a:r>
              <a:rPr lang="fr-FR" sz="3600" b="1" dirty="0" smtClean="0">
                <a:solidFill>
                  <a:srgbClr val="7030A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PYLDAVIS</a:t>
            </a:r>
            <a:endParaRPr lang="fr-FR" sz="3600" b="1" dirty="0">
              <a:solidFill>
                <a:srgbClr val="7030A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24" name="Picture 4" descr="_config.y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6" y="1021120"/>
            <a:ext cx="10971328" cy="574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913942" y="282059"/>
            <a:ext cx="10415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VISUALIZATION : THINKING </a:t>
            </a:r>
            <a:r>
              <a:rPr lang="fr-FR" sz="3600" b="1" dirty="0" smtClean="0">
                <a:solidFill>
                  <a:srgbClr val="7030A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OUTSIDE THE BOX</a:t>
            </a:r>
            <a:endParaRPr lang="fr-FR" sz="3600" b="1" dirty="0">
              <a:solidFill>
                <a:srgbClr val="7030A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7" y="1927655"/>
            <a:ext cx="5129232" cy="3579342"/>
          </a:xfrm>
          <a:prstGeom prst="rect">
            <a:avLst/>
          </a:prstGeom>
        </p:spPr>
      </p:pic>
      <p:pic>
        <p:nvPicPr>
          <p:cNvPr id="5125" name="Picture 5" descr="image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737" y="1927655"/>
            <a:ext cx="4974370" cy="359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7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63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4612" y="282059"/>
            <a:ext cx="9273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KEY TAKEAWAYS: </a:t>
            </a:r>
            <a:r>
              <a:rPr lang="fr-FR" sz="3600" b="1" dirty="0" smtClean="0">
                <a:solidFill>
                  <a:srgbClr val="C0000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WHAT SHOULD I USE?</a:t>
            </a:r>
            <a:endParaRPr lang="fr-FR" sz="3600" b="1" dirty="0">
              <a:solidFill>
                <a:srgbClr val="C0000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7103" y="2603726"/>
            <a:ext cx="331162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1</a:t>
            </a: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Short texts: LDA or </a:t>
            </a:r>
            <a:r>
              <a:rPr lang="en-US" sz="1600" b="1" dirty="0" err="1" smtClean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Biterm</a:t>
            </a:r>
            <a:r>
              <a:rPr lang="en-US" sz="1600" b="1" dirty="0" smtClean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 Topic Modeling</a:t>
            </a:r>
            <a:endParaRPr lang="en-US" sz="1600" b="1" dirty="0">
              <a:solidFill>
                <a:srgbClr val="C00000"/>
              </a:solidFill>
              <a:latin typeface="Ubisoft Sans" pitchFamily="50" charset="0"/>
              <a:cs typeface="Roboto Blac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8723" y="2603726"/>
            <a:ext cx="42358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2</a:t>
            </a:r>
          </a:p>
          <a:p>
            <a:pPr algn="ctr"/>
            <a:r>
              <a:rPr lang="en-US" sz="1600" b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Topic evolution overtime : Hierarchical </a:t>
            </a:r>
            <a:r>
              <a:rPr lang="en-US" sz="1600" b="1" dirty="0" err="1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Dirichlet</a:t>
            </a:r>
            <a:r>
              <a:rPr lang="en-US" sz="1600" b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 Process? Dynamic Topic Modeling?</a:t>
            </a:r>
            <a:endParaRPr lang="en-US" sz="1600" b="1" dirty="0">
              <a:solidFill>
                <a:schemeClr val="accent1"/>
              </a:solidFill>
              <a:latin typeface="Ubisoft Sans" pitchFamily="50" charset="0"/>
              <a:cs typeface="Roboto Blac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44980" y="2603726"/>
            <a:ext cx="347444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Ubisoft Sans" pitchFamily="50" charset="0"/>
                <a:cs typeface="Roboto Black"/>
              </a:rPr>
              <a:t>3</a:t>
            </a:r>
          </a:p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Ubisoft Sans" pitchFamily="50" charset="0"/>
                <a:cs typeface="Roboto Black"/>
              </a:rPr>
              <a:t>Really precise subjects with lots of unusual words: LDA2Vec</a:t>
            </a:r>
            <a:endParaRPr lang="en-US" sz="1600" b="1" dirty="0">
              <a:solidFill>
                <a:schemeClr val="accent2"/>
              </a:solidFill>
              <a:latin typeface="Ubisoft Sans" pitchFamily="50" charset="0"/>
              <a:cs typeface="Roboto Black"/>
            </a:endParaRPr>
          </a:p>
        </p:txBody>
      </p:sp>
      <p:pic>
        <p:nvPicPr>
          <p:cNvPr id="11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3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4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0098" y="282059"/>
            <a:ext cx="1068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KEY TAKEAWAYS: </a:t>
            </a:r>
            <a:r>
              <a:rPr lang="fr-FR" sz="3600" b="1" dirty="0" smtClean="0">
                <a:solidFill>
                  <a:srgbClr val="C0000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HOW SHOULD I VISUALIZE IT?</a:t>
            </a:r>
            <a:endParaRPr lang="fr-FR" sz="3600" b="1" dirty="0">
              <a:solidFill>
                <a:srgbClr val="C00000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7103" y="2603726"/>
            <a:ext cx="33116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1</a:t>
            </a: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If you are working with expert users : T-SNE / </a:t>
            </a:r>
            <a:r>
              <a:rPr lang="en-US" sz="1600" b="1" dirty="0" err="1" smtClean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PyLDAVis</a:t>
            </a:r>
            <a:r>
              <a:rPr lang="en-US" sz="1600" b="1" dirty="0" smtClean="0">
                <a:solidFill>
                  <a:srgbClr val="C00000"/>
                </a:solidFill>
                <a:latin typeface="Ubisoft Sans" pitchFamily="50" charset="0"/>
                <a:cs typeface="Roboto Black"/>
              </a:rPr>
              <a:t> / Sankey</a:t>
            </a:r>
            <a:endParaRPr lang="en-US" sz="1600" b="1" dirty="0">
              <a:solidFill>
                <a:srgbClr val="C00000"/>
              </a:solidFill>
              <a:latin typeface="Ubisoft Sans" pitchFamily="50" charset="0"/>
              <a:cs typeface="Roboto Blac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8723" y="2603726"/>
            <a:ext cx="42358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2</a:t>
            </a:r>
          </a:p>
          <a:p>
            <a:pPr algn="ctr"/>
            <a:r>
              <a:rPr lang="en-US" sz="1600" b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If you are working with users unfamiliar with the subject : </a:t>
            </a:r>
            <a:r>
              <a:rPr lang="en-US" sz="1600" b="1" dirty="0" err="1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PyLDAVis</a:t>
            </a:r>
            <a:r>
              <a:rPr lang="en-US" sz="1600" b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 (with a time dedicated to explain how it works) / a </a:t>
            </a:r>
            <a:r>
              <a:rPr lang="en-US" sz="1600" b="1" dirty="0" smtClean="0">
                <a:solidFill>
                  <a:schemeClr val="accent1"/>
                </a:solidFill>
                <a:latin typeface="Ubisoft Sans" pitchFamily="50" charset="0"/>
                <a:cs typeface="Roboto Black"/>
              </a:rPr>
              <a:t>hand-crafted visualization.</a:t>
            </a:r>
            <a:endParaRPr lang="en-US" sz="1600" b="1" dirty="0">
              <a:solidFill>
                <a:schemeClr val="accent1"/>
              </a:solidFill>
              <a:latin typeface="Ubisoft Sans" pitchFamily="50" charset="0"/>
              <a:cs typeface="Roboto Blac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44980" y="2603726"/>
            <a:ext cx="34744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Ubisoft Sans" pitchFamily="50" charset="0"/>
                <a:cs typeface="Roboto Black"/>
              </a:rPr>
              <a:t>3</a:t>
            </a:r>
          </a:p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Ubisoft Sans" pitchFamily="50" charset="0"/>
                <a:cs typeface="Roboto Black"/>
              </a:rPr>
              <a:t>If you are trying to compare subjects shared between sets of documents : Network representation</a:t>
            </a:r>
            <a:endParaRPr lang="en-US" sz="1600" b="1" dirty="0">
              <a:solidFill>
                <a:schemeClr val="accent2"/>
              </a:solidFill>
              <a:latin typeface="Ubisoft Sans" pitchFamily="50" charset="0"/>
              <a:cs typeface="Roboto Black"/>
            </a:endParaRPr>
          </a:p>
        </p:txBody>
      </p:sp>
      <p:pic>
        <p:nvPicPr>
          <p:cNvPr id="11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3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68DA7C-F6D5-4D04-BF4C-810CCD4E83E6}"/>
              </a:ext>
            </a:extLst>
          </p:cNvPr>
          <p:cNvSpPr/>
          <p:nvPr/>
        </p:nvSpPr>
        <p:spPr>
          <a:xfrm>
            <a:off x="-256986" y="-219406"/>
            <a:ext cx="12705971" cy="729680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2" name="ZoneTexte 11"/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 smtClean="0">
                <a:solidFill>
                  <a:srgbClr val="FFFFFF"/>
                </a:solidFill>
                <a:latin typeface="Ubisoft Sans" pitchFamily="50" charset="0"/>
                <a:cs typeface="Roboto Black"/>
              </a:rPr>
              <a:t>THANKS!</a:t>
            </a:r>
            <a:endParaRPr lang="fr-FR" sz="5400" b="1" dirty="0">
              <a:solidFill>
                <a:srgbClr val="FFFFFF"/>
              </a:solidFill>
              <a:latin typeface="Ubisoft Sans" pitchFamily="50" charset="0"/>
              <a:cs typeface="Roboto Black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D89DA-2E8B-4C7D-8200-F1699AB900C6}"/>
              </a:ext>
            </a:extLst>
          </p:cNvPr>
          <p:cNvSpPr/>
          <p:nvPr/>
        </p:nvSpPr>
        <p:spPr>
          <a:xfrm>
            <a:off x="11441877" y="6405332"/>
            <a:ext cx="510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54"/>
            <a:fld id="{605841CD-F389-4E32-8F5A-D9C7C355AB50}" type="slidenum">
              <a:rPr lang="en-US" sz="1200" cap="all">
                <a:latin typeface="Ubisoft Sans" pitchFamily="50" charset="0"/>
                <a:cs typeface="Roboto Condensed"/>
              </a:rPr>
              <a:pPr algn="r" defTabSz="914354"/>
              <a:t>28</a:t>
            </a:fld>
            <a:endParaRPr lang="en-US" sz="1200" cap="all" dirty="0">
              <a:latin typeface="Ubisoft Sans" pitchFamily="50" charset="0"/>
              <a:cs typeface="Roboto Condensed"/>
            </a:endParaRPr>
          </a:p>
        </p:txBody>
      </p:sp>
      <p:pic>
        <p:nvPicPr>
          <p:cNvPr id="6" name="Image 5" descr="ubisoft stacked logo_black.png">
            <a:extLst>
              <a:ext uri="{FF2B5EF4-FFF2-40B4-BE49-F238E27FC236}">
                <a16:creationId xmlns:a16="http://schemas.microsoft.com/office/drawing/2014/main" id="{F3FEBE41-0CDB-429F-9F25-EBC511626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4"/>
          <a:stretch/>
        </p:blipFill>
        <p:spPr>
          <a:xfrm>
            <a:off x="183425" y="6405331"/>
            <a:ext cx="412295" cy="28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2" cy="483290"/>
          </a:xfrm>
          <a:prstGeom prst="rect">
            <a:avLst/>
          </a:prstGeom>
        </p:spPr>
      </p:pic>
      <p:pic>
        <p:nvPicPr>
          <p:cNvPr id="9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6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06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68DA7C-F6D5-4D04-BF4C-810CCD4E83E6}"/>
              </a:ext>
            </a:extLst>
          </p:cNvPr>
          <p:cNvSpPr/>
          <p:nvPr/>
        </p:nvSpPr>
        <p:spPr>
          <a:xfrm>
            <a:off x="-256987" y="-219405"/>
            <a:ext cx="12705971" cy="7296809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ZoneTexte 8"/>
          <p:cNvSpPr txBox="1"/>
          <p:nvPr/>
        </p:nvSpPr>
        <p:spPr>
          <a:xfrm>
            <a:off x="2277940" y="332803"/>
            <a:ext cx="7636119" cy="588623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ctr"/>
            <a:r>
              <a:rPr lang="fr-FR" sz="3600" b="1" spc="38" dirty="0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fr-FR" sz="3600" b="1" spc="38" dirty="0">
              <a:solidFill>
                <a:schemeClr val="bg1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2652776" y="1354931"/>
            <a:ext cx="6886443" cy="4405052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  <a:latin typeface="Ubisoft Sans" pitchFamily="50" charset="0"/>
                <a:cs typeface="Ubisoft Sans Bold"/>
              </a:rPr>
              <a:t>PART </a:t>
            </a:r>
            <a:r>
              <a:rPr lang="fr-FR" sz="1100" b="1" dirty="0" smtClean="0">
                <a:solidFill>
                  <a:schemeClr val="bg1"/>
                </a:solidFill>
                <a:latin typeface="Ubisoft Sans" pitchFamily="50" charset="0"/>
                <a:cs typeface="Ubisoft Sans Bold"/>
              </a:rPr>
              <a:t>| 1</a:t>
            </a:r>
            <a:r>
              <a:rPr lang="fr-FR" sz="3600" b="1" dirty="0">
                <a:solidFill>
                  <a:schemeClr val="bg1"/>
                </a:solidFill>
                <a:latin typeface="Ubisoft Sans" pitchFamily="50" charset="0"/>
                <a:cs typeface="Ubisoft Sans Bold"/>
              </a:rPr>
              <a:t/>
            </a:r>
            <a:br>
              <a:rPr lang="fr-FR" sz="3600" b="1" dirty="0">
                <a:solidFill>
                  <a:schemeClr val="bg1"/>
                </a:solidFill>
                <a:latin typeface="Ubisoft Sans" pitchFamily="50" charset="0"/>
                <a:cs typeface="Ubisoft Sans Bold"/>
              </a:rPr>
            </a:br>
            <a:r>
              <a:rPr lang="fr-FR" sz="3200" b="1" dirty="0" err="1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What</a:t>
            </a:r>
            <a:r>
              <a:rPr lang="fr-FR" sz="3200" b="1" dirty="0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3200" b="1" dirty="0" err="1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fr-FR" sz="3200" b="1" dirty="0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3200" b="1" dirty="0" err="1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fr-FR" sz="3200" b="1" dirty="0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fr-FR" sz="2800" b="1" dirty="0">
              <a:solidFill>
                <a:schemeClr val="bg1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fr-FR" sz="3600" b="1" dirty="0">
              <a:solidFill>
                <a:schemeClr val="bg1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100" b="1" dirty="0">
                <a:solidFill>
                  <a:prstClr val="white"/>
                </a:solidFill>
                <a:latin typeface="Ubisoft Sans" pitchFamily="50" charset="0"/>
                <a:cs typeface="Ubisoft Sans Bold"/>
              </a:rPr>
              <a:t>PART </a:t>
            </a:r>
            <a:r>
              <a:rPr lang="fr-FR" sz="1100" b="1" dirty="0" smtClean="0">
                <a:solidFill>
                  <a:prstClr val="white"/>
                </a:solidFill>
                <a:latin typeface="Ubisoft Sans" pitchFamily="50" charset="0"/>
                <a:cs typeface="Ubisoft Sans Bold"/>
              </a:rPr>
              <a:t>| 2</a:t>
            </a:r>
            <a:endParaRPr lang="fr-FR" sz="3600" b="1" dirty="0">
              <a:solidFill>
                <a:schemeClr val="bg1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fr-FR" sz="3200" b="1" dirty="0" err="1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little</a:t>
            </a:r>
            <a:r>
              <a:rPr lang="fr-FR" sz="3200" b="1" dirty="0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bit of </a:t>
            </a:r>
            <a:r>
              <a:rPr lang="fr-FR" sz="3200" b="1" dirty="0" err="1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history</a:t>
            </a:r>
            <a:endParaRPr lang="fr-FR" sz="3200" b="1" dirty="0">
              <a:solidFill>
                <a:schemeClr val="bg1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fr-FR" sz="3600" b="1" dirty="0">
              <a:solidFill>
                <a:prstClr val="white"/>
              </a:solidFill>
              <a:latin typeface="Ubisoft Sans" pitchFamily="50" charset="0"/>
              <a:cs typeface="Ubisoft Sans Bold"/>
            </a:endParaRPr>
          </a:p>
          <a:p>
            <a:pPr algn="ctr"/>
            <a:r>
              <a:rPr lang="fr-FR" sz="1100" b="1" dirty="0">
                <a:solidFill>
                  <a:prstClr val="white"/>
                </a:solidFill>
                <a:latin typeface="Ubisoft Sans" pitchFamily="50" charset="0"/>
                <a:cs typeface="Ubisoft Sans Bold"/>
              </a:rPr>
              <a:t>PART </a:t>
            </a:r>
            <a:r>
              <a:rPr lang="fr-FR" sz="1100" b="1" dirty="0" smtClean="0">
                <a:solidFill>
                  <a:prstClr val="white"/>
                </a:solidFill>
                <a:latin typeface="Ubisoft Sans" pitchFamily="50" charset="0"/>
                <a:cs typeface="Ubisoft Sans Bold"/>
              </a:rPr>
              <a:t>| 3</a:t>
            </a:r>
            <a:endParaRPr lang="fr-FR" sz="1100" b="1" dirty="0">
              <a:solidFill>
                <a:schemeClr val="bg1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State of the art</a:t>
            </a:r>
          </a:p>
          <a:p>
            <a:pPr algn="ctr"/>
            <a:endParaRPr lang="fr-FR" sz="3600" b="1" dirty="0">
              <a:solidFill>
                <a:schemeClr val="bg1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1100" b="1" dirty="0">
                <a:solidFill>
                  <a:prstClr val="white"/>
                </a:solidFill>
                <a:latin typeface="Ubisoft Sans" pitchFamily="50" charset="0"/>
                <a:cs typeface="Ubisoft Sans Bold"/>
              </a:rPr>
              <a:t>PART </a:t>
            </a:r>
            <a:r>
              <a:rPr lang="fr-FR" sz="1100" b="1" dirty="0" smtClean="0">
                <a:solidFill>
                  <a:prstClr val="white"/>
                </a:solidFill>
                <a:latin typeface="Ubisoft Sans" pitchFamily="50" charset="0"/>
                <a:cs typeface="Ubisoft Sans Bold"/>
              </a:rPr>
              <a:t>| 4</a:t>
            </a:r>
            <a:endParaRPr lang="fr-FR" sz="1100" b="1" dirty="0">
              <a:solidFill>
                <a:schemeClr val="bg1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3200" b="1" dirty="0" err="1" smtClean="0">
                <a:solidFill>
                  <a:schemeClr val="bg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Vizualisation</a:t>
            </a:r>
            <a:endParaRPr lang="fr-FR" sz="3200" b="1" dirty="0">
              <a:solidFill>
                <a:schemeClr val="bg1"/>
              </a:solidFill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2" cy="483290"/>
          </a:xfrm>
          <a:prstGeom prst="rect">
            <a:avLst/>
          </a:prstGeom>
        </p:spPr>
      </p:pic>
      <p:pic>
        <p:nvPicPr>
          <p:cNvPr id="1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6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3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7" y="-1494246"/>
            <a:ext cx="12308114" cy="9846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68DA7C-F6D5-4D04-BF4C-810CCD4E83E6}"/>
              </a:ext>
            </a:extLst>
          </p:cNvPr>
          <p:cNvSpPr/>
          <p:nvPr/>
        </p:nvSpPr>
        <p:spPr>
          <a:xfrm>
            <a:off x="-256986" y="-219405"/>
            <a:ext cx="12705971" cy="7296809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grpSp>
        <p:nvGrpSpPr>
          <p:cNvPr id="4" name="Groupe 3"/>
          <p:cNvGrpSpPr/>
          <p:nvPr/>
        </p:nvGrpSpPr>
        <p:grpSpPr>
          <a:xfrm>
            <a:off x="1524000" y="2958028"/>
            <a:ext cx="9144000" cy="941945"/>
            <a:chOff x="0" y="1995686"/>
            <a:chExt cx="9144000" cy="941945"/>
          </a:xfrm>
        </p:grpSpPr>
        <p:sp>
          <p:nvSpPr>
            <p:cNvPr id="8" name="ZoneTexte 7"/>
            <p:cNvSpPr txBox="1"/>
            <p:nvPr/>
          </p:nvSpPr>
          <p:spPr>
            <a:xfrm>
              <a:off x="0" y="229130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 smtClean="0">
                  <a:solidFill>
                    <a:srgbClr val="FFFFFF"/>
                  </a:solidFill>
                  <a:latin typeface="Ubisoft Sans" pitchFamily="50" charset="0"/>
                  <a:cs typeface="Roboto Black"/>
                </a:rPr>
                <a:t>WHAT IS TOPIC MODELING?</a:t>
              </a:r>
              <a:endParaRPr lang="fr-FR" sz="3600" b="1" dirty="0">
                <a:solidFill>
                  <a:srgbClr val="FFFFFF"/>
                </a:solidFill>
                <a:latin typeface="Ubisoft Sans" pitchFamily="50" charset="0"/>
                <a:cs typeface="Roboto Black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0" y="1995686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PART </a:t>
              </a:r>
              <a:r>
                <a:rPr lang="fr-FR" sz="2000" dirty="0">
                  <a:solidFill>
                    <a:srgbClr val="C00000"/>
                  </a:solidFill>
                  <a:latin typeface="Ubisoft Sans" pitchFamily="50" charset="0"/>
                  <a:cs typeface="Ubisoft Sans Bold"/>
                </a:rPr>
                <a:t>|</a:t>
              </a:r>
              <a:r>
                <a:rPr lang="fr-FR" sz="2000" dirty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 </a:t>
              </a:r>
              <a:r>
                <a:rPr lang="fr-FR" sz="2000" dirty="0" smtClean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1</a:t>
              </a:r>
              <a:endParaRPr lang="fr-FR" sz="2000" dirty="0">
                <a:solidFill>
                  <a:schemeClr val="bg1"/>
                </a:solidFill>
                <a:latin typeface="Ubisoft Sans" pitchFamily="50" charset="0"/>
                <a:cs typeface="Ubisoft Sans Bol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2" cy="483290"/>
          </a:xfrm>
          <a:prstGeom prst="rect">
            <a:avLst/>
          </a:prstGeom>
        </p:spPr>
      </p:pic>
      <p:pic>
        <p:nvPicPr>
          <p:cNvPr id="10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6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2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9855" y="282059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STORY OF ANSELME</a:t>
            </a:r>
            <a:endParaRPr lang="fr-FR" sz="3600" b="1" dirty="0"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58750" y="1733550"/>
            <a:ext cx="11925300" cy="3390900"/>
            <a:chOff x="158750" y="1822450"/>
            <a:chExt cx="11925300" cy="339090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50" y="1822450"/>
              <a:ext cx="11925300" cy="33909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2419350" y="2070100"/>
              <a:ext cx="140970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900" dirty="0" smtClean="0">
                  <a:solidFill>
                    <a:srgbClr val="8F9090"/>
                  </a:solidFill>
                </a:rPr>
                <a:t>Anselme </a:t>
              </a:r>
              <a:r>
                <a:rPr lang="fr-FR" sz="900" dirty="0" err="1" smtClean="0">
                  <a:solidFill>
                    <a:srgbClr val="8F9090"/>
                  </a:solidFill>
                </a:rPr>
                <a:t>Apatchans</a:t>
              </a:r>
              <a:endParaRPr lang="fr-FR" sz="900" dirty="0">
                <a:solidFill>
                  <a:srgbClr val="8F9090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88079" y="2790812"/>
            <a:ext cx="1214492" cy="1276376"/>
            <a:chOff x="88079" y="3025762"/>
            <a:chExt cx="1214492" cy="1276376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683">
              <a:off x="88079" y="3025762"/>
              <a:ext cx="1214492" cy="12763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38" y="3341688"/>
              <a:ext cx="87312" cy="87312"/>
            </a:xfrm>
            <a:prstGeom prst="rect">
              <a:avLst/>
            </a:prstGeom>
          </p:spPr>
        </p:pic>
      </p:grpSp>
      <p:pic>
        <p:nvPicPr>
          <p:cNvPr id="11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6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46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03171" y="282059"/>
            <a:ext cx="5636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STORY OF ANSELME</a:t>
            </a:r>
            <a:endParaRPr lang="fr-FR" sz="3600" b="1" dirty="0"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5514158" y="2590758"/>
            <a:ext cx="1214492" cy="1276376"/>
            <a:chOff x="88079" y="3025762"/>
            <a:chExt cx="1214492" cy="1276376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683">
              <a:off x="88079" y="3025762"/>
              <a:ext cx="1214492" cy="1276376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02" y="3369765"/>
              <a:ext cx="128292" cy="133054"/>
            </a:xfrm>
            <a:prstGeom prst="rect">
              <a:avLst/>
            </a:prstGeom>
          </p:spPr>
        </p:pic>
      </p:grpSp>
      <p:grpSp>
        <p:nvGrpSpPr>
          <p:cNvPr id="55" name="Groupe 54"/>
          <p:cNvGrpSpPr/>
          <p:nvPr/>
        </p:nvGrpSpPr>
        <p:grpSpPr>
          <a:xfrm>
            <a:off x="4814796" y="4212084"/>
            <a:ext cx="2613216" cy="1380754"/>
            <a:chOff x="4814796" y="4212084"/>
            <a:chExt cx="2613216" cy="1380754"/>
          </a:xfrm>
        </p:grpSpPr>
        <p:sp>
          <p:nvSpPr>
            <p:cNvPr id="46" name="Rectangle 45"/>
            <p:cNvSpPr/>
            <p:nvPr/>
          </p:nvSpPr>
          <p:spPr>
            <a:xfrm>
              <a:off x="4814796" y="5192728"/>
              <a:ext cx="26132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7030A0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FAST</a:t>
              </a:r>
              <a:r>
                <a:rPr lang="fr-FR" sz="2000" b="1" dirty="0" smtClean="0"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fr-FR" sz="2000" b="1" dirty="0" smtClean="0">
                  <a:solidFill>
                    <a:srgbClr val="7030A0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RELIABLE</a:t>
              </a:r>
              <a:endParaRPr lang="fr-FR" sz="2000" b="1" dirty="0">
                <a:solidFill>
                  <a:srgbClr val="7030A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604" y="4212084"/>
              <a:ext cx="831600" cy="831600"/>
            </a:xfrm>
            <a:prstGeom prst="rect">
              <a:avLst/>
            </a:prstGeom>
          </p:spPr>
        </p:pic>
      </p:grpSp>
      <p:grpSp>
        <p:nvGrpSpPr>
          <p:cNvPr id="57" name="Groupe 56"/>
          <p:cNvGrpSpPr/>
          <p:nvPr/>
        </p:nvGrpSpPr>
        <p:grpSpPr>
          <a:xfrm>
            <a:off x="7428012" y="1719403"/>
            <a:ext cx="4169731" cy="1709598"/>
            <a:chOff x="7428012" y="1719403"/>
            <a:chExt cx="4169731" cy="1709598"/>
          </a:xfrm>
        </p:grpSpPr>
        <p:sp>
          <p:nvSpPr>
            <p:cNvPr id="47" name="Rectangle 46"/>
            <p:cNvSpPr/>
            <p:nvPr/>
          </p:nvSpPr>
          <p:spPr>
            <a:xfrm>
              <a:off x="7428012" y="3028891"/>
              <a:ext cx="4169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FF0000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MINIMAL HUMAN </a:t>
              </a:r>
              <a:r>
                <a:rPr lang="fr-FR" sz="2000" b="1" dirty="0" smtClean="0"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INTERVENTION</a:t>
              </a:r>
              <a:endParaRPr lang="fr-FR" sz="2000" b="1" dirty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5077" y="1719403"/>
              <a:ext cx="1155600" cy="1155600"/>
            </a:xfrm>
            <a:prstGeom prst="rect">
              <a:avLst/>
            </a:prstGeom>
          </p:spPr>
        </p:pic>
      </p:grpSp>
      <p:grpSp>
        <p:nvGrpSpPr>
          <p:cNvPr id="62" name="Groupe 61"/>
          <p:cNvGrpSpPr/>
          <p:nvPr/>
        </p:nvGrpSpPr>
        <p:grpSpPr>
          <a:xfrm>
            <a:off x="386981" y="1881403"/>
            <a:ext cx="4427815" cy="1701486"/>
            <a:chOff x="386981" y="1881403"/>
            <a:chExt cx="4427815" cy="1701486"/>
          </a:xfrm>
        </p:grpSpPr>
        <p:sp>
          <p:nvSpPr>
            <p:cNvPr id="45" name="Rectangle 44"/>
            <p:cNvSpPr/>
            <p:nvPr/>
          </p:nvSpPr>
          <p:spPr>
            <a:xfrm>
              <a:off x="386981" y="2875003"/>
              <a:ext cx="44278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2000" b="1" dirty="0" smtClean="0"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DETECT THE </a:t>
              </a:r>
              <a:r>
                <a:rPr lang="fr-FR" sz="2000" b="1" dirty="0" smtClean="0">
                  <a:solidFill>
                    <a:schemeClr val="accent1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SUBJECTS</a:t>
              </a:r>
              <a:r>
                <a:rPr lang="fr-FR" sz="2000" b="1" dirty="0" smtClean="0"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 DISCUSSED</a:t>
              </a:r>
              <a:br>
                <a:rPr lang="fr-FR" sz="2000" b="1" dirty="0" smtClean="0"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fr-FR" sz="2000" b="1" dirty="0" smtClean="0"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IN A </a:t>
              </a:r>
              <a:r>
                <a:rPr lang="fr-FR" sz="2000" b="1" dirty="0" smtClean="0">
                  <a:solidFill>
                    <a:schemeClr val="accent1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LARGE AMOUNT </a:t>
              </a:r>
              <a:r>
                <a:rPr lang="fr-FR" sz="2000" b="1" dirty="0" smtClean="0"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fr-FR" sz="2000" b="1" dirty="0" smtClean="0">
                  <a:solidFill>
                    <a:schemeClr val="accent1"/>
                  </a:solidFill>
                  <a:latin typeface="Ubisoft Sans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 TEXTS</a:t>
              </a:r>
              <a:endParaRPr lang="fr-FR" sz="2000" b="1" dirty="0">
                <a:solidFill>
                  <a:schemeClr val="accent1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088" y="1881403"/>
              <a:ext cx="831600" cy="831600"/>
            </a:xfrm>
            <a:prstGeom prst="rect">
              <a:avLst/>
            </a:prstGeom>
          </p:spPr>
        </p:pic>
      </p:grpSp>
      <p:pic>
        <p:nvPicPr>
          <p:cNvPr id="17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9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395A7-7C34-4C22-A752-0DD6C2ACC2BB}" type="slidenum">
              <a:rPr lang="fr-FR" smtClean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68DA7C-F6D5-4D04-BF4C-810CCD4E83E6}"/>
              </a:ext>
            </a:extLst>
          </p:cNvPr>
          <p:cNvSpPr/>
          <p:nvPr/>
        </p:nvSpPr>
        <p:spPr>
          <a:xfrm>
            <a:off x="-256986" y="-219405"/>
            <a:ext cx="12705971" cy="729680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grpSp>
        <p:nvGrpSpPr>
          <p:cNvPr id="4" name="Groupe 3"/>
          <p:cNvGrpSpPr/>
          <p:nvPr/>
        </p:nvGrpSpPr>
        <p:grpSpPr>
          <a:xfrm>
            <a:off x="1524000" y="2958028"/>
            <a:ext cx="9144000" cy="941945"/>
            <a:chOff x="0" y="1995686"/>
            <a:chExt cx="9144000" cy="941945"/>
          </a:xfrm>
        </p:grpSpPr>
        <p:sp>
          <p:nvSpPr>
            <p:cNvPr id="8" name="ZoneTexte 7"/>
            <p:cNvSpPr txBox="1"/>
            <p:nvPr/>
          </p:nvSpPr>
          <p:spPr>
            <a:xfrm>
              <a:off x="0" y="229130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 smtClean="0">
                  <a:solidFill>
                    <a:srgbClr val="FFFFFF"/>
                  </a:solidFill>
                  <a:latin typeface="Ubisoft Sans" pitchFamily="50" charset="0"/>
                  <a:cs typeface="Roboto Black"/>
                </a:rPr>
                <a:t>A LITTLE BIT OF HISTORY</a:t>
              </a:r>
              <a:endParaRPr lang="fr-FR" sz="3600" b="1" dirty="0">
                <a:solidFill>
                  <a:srgbClr val="FFFFFF"/>
                </a:solidFill>
                <a:latin typeface="Ubisoft Sans" pitchFamily="50" charset="0"/>
                <a:cs typeface="Roboto Black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0" y="1995686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PART </a:t>
              </a:r>
              <a:r>
                <a:rPr lang="fr-FR" sz="2000" dirty="0">
                  <a:solidFill>
                    <a:srgbClr val="C00000"/>
                  </a:solidFill>
                  <a:latin typeface="Ubisoft Sans" pitchFamily="50" charset="0"/>
                  <a:cs typeface="Ubisoft Sans Bold"/>
                </a:rPr>
                <a:t>|</a:t>
              </a:r>
              <a:r>
                <a:rPr lang="fr-FR" sz="2000" dirty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 </a:t>
              </a:r>
              <a:r>
                <a:rPr lang="fr-FR" sz="2000" dirty="0" smtClean="0">
                  <a:solidFill>
                    <a:schemeClr val="bg1"/>
                  </a:solidFill>
                  <a:latin typeface="Ubisoft Sans" pitchFamily="50" charset="0"/>
                  <a:cs typeface="Ubisoft Sans Bold"/>
                </a:rPr>
                <a:t>2</a:t>
              </a:r>
              <a:endParaRPr lang="fr-FR" sz="2000" dirty="0">
                <a:solidFill>
                  <a:schemeClr val="bg1"/>
                </a:solidFill>
                <a:latin typeface="Ubisoft Sans" pitchFamily="50" charset="0"/>
                <a:cs typeface="Ubisoft Sans Bol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2" cy="483290"/>
          </a:xfrm>
          <a:prstGeom prst="rect">
            <a:avLst/>
          </a:prstGeom>
        </p:spPr>
      </p:pic>
      <p:pic>
        <p:nvPicPr>
          <p:cNvPr id="10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6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07979" y="282059"/>
            <a:ext cx="5626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00B05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BAG OF WORDS </a:t>
            </a:r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lang="fr-FR" sz="3600" b="1" dirty="0"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RÃ©sultat de recherche d'images pour &quot;word clou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6" y="1775478"/>
            <a:ext cx="3733784" cy="373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80150" y="5620542"/>
            <a:ext cx="763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23232"/>
                </a:solidFill>
                <a:latin typeface="Ubisoft Sans" panose="02000504030000020004" pitchFamily="2" charset="0"/>
              </a:rPr>
              <a:t>Y. Zhang, R. </a:t>
            </a:r>
            <a:r>
              <a:rPr lang="en-US" sz="1200" dirty="0" err="1">
                <a:solidFill>
                  <a:srgbClr val="323232"/>
                </a:solidFill>
                <a:latin typeface="Ubisoft Sans" panose="02000504030000020004" pitchFamily="2" charset="0"/>
              </a:rPr>
              <a:t>Jin</a:t>
            </a:r>
            <a:r>
              <a:rPr lang="en-US" sz="1200" dirty="0">
                <a:solidFill>
                  <a:srgbClr val="323232"/>
                </a:solidFill>
                <a:latin typeface="Ubisoft Sans" panose="02000504030000020004" pitchFamily="2" charset="0"/>
              </a:rPr>
              <a:t>, and Z.-H. Zhou, “Understanding bag-of-words model: a statistical framework,” </a:t>
            </a:r>
            <a:r>
              <a:rPr lang="en-US" sz="1200" i="1" dirty="0">
                <a:solidFill>
                  <a:srgbClr val="323232"/>
                </a:solidFill>
                <a:latin typeface="Ubisoft Sans" panose="02000504030000020004" pitchFamily="2" charset="0"/>
              </a:rPr>
              <a:t>International Journal of Machine Learning and Cybernetics</a:t>
            </a:r>
            <a:r>
              <a:rPr lang="en-US" sz="1200" dirty="0">
                <a:solidFill>
                  <a:srgbClr val="323232"/>
                </a:solidFill>
                <a:latin typeface="Ubisoft Sans" panose="02000504030000020004" pitchFamily="2" charset="0"/>
              </a:rPr>
              <a:t>, vol. 1, no. 1-4, pp. 43–52, 2010.</a:t>
            </a:r>
            <a:endParaRPr lang="fr-FR" sz="1200" dirty="0">
              <a:latin typeface="Ubisoft Sans" panose="02000504030000020004" pitchFamily="2" charset="0"/>
            </a:endParaRPr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1213900" y="1652994"/>
            <a:ext cx="5644100" cy="373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numCol="1" spcCol="405000" anchor="t">
            <a:noAutofit/>
          </a:bodyPr>
          <a:lstStyle>
            <a:lvl1pPr marL="0" marR="0" indent="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1pPr>
            <a:lvl2pPr marL="0" marR="0" indent="2286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2pPr>
            <a:lvl3pPr marL="0" marR="0" indent="4572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3pPr>
            <a:lvl4pPr marL="0" marR="0" indent="6858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4pPr>
            <a:lvl5pPr marL="0" marR="0" indent="9144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5pPr>
            <a:lvl6pPr marL="349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12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6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9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Documents are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considered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as an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unordered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list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of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words</a:t>
            </a:r>
            <a:endParaRPr lang="fr-FR" sz="1000" b="1" dirty="0" smtClean="0">
              <a:solidFill>
                <a:srgbClr val="0070C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Semantical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context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isn’t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taken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into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account</a:t>
            </a: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Focus on the 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occurrences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of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each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individual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word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to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qualify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the set of documents</a:t>
            </a: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Most basic model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is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the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word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cloud</a:t>
            </a:r>
            <a:endParaRPr lang="fr-FR" sz="1600" b="1" dirty="0">
              <a:solidFill>
                <a:srgbClr val="0070C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</p:txBody>
      </p:sp>
      <p:pic>
        <p:nvPicPr>
          <p:cNvPr id="9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3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29267" y="282059"/>
            <a:ext cx="9384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b="1" dirty="0" smtClean="0"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ON THE IMPORTANCE OF </a:t>
            </a:r>
            <a:r>
              <a:rPr lang="fr-FR" sz="3600" b="1" dirty="0" smtClean="0">
                <a:solidFill>
                  <a:srgbClr val="00B050"/>
                </a:solidFill>
                <a:latin typeface="Ubisoft Sans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PREPROCESSING</a:t>
            </a:r>
            <a:endParaRPr lang="fr-FR" sz="3600" b="1" dirty="0">
              <a:latin typeface="Ubisoft Sans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>
          <a:xfrm>
            <a:off x="8610600" y="6281911"/>
            <a:ext cx="2743200" cy="365125"/>
          </a:xfrm>
        </p:spPr>
        <p:txBody>
          <a:bodyPr/>
          <a:lstStyle/>
          <a:p>
            <a:fld id="{C44395A7-7C34-4C22-A752-0DD6C2ACC2BB}" type="slidenum">
              <a:rPr lang="fr-FR" smtClean="0">
                <a:solidFill>
                  <a:schemeClr val="tx1"/>
                </a:solidFill>
              </a:rPr>
              <a:t>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95655" y="5914531"/>
            <a:ext cx="84006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Ubisoft Sans" panose="02000504030000020004" pitchFamily="2" charset="0"/>
              </a:rPr>
              <a:t>R. Feldman and J. Sanger, “Text Mining Preprocessing Techniques,” </a:t>
            </a:r>
            <a:r>
              <a:rPr lang="en-US" sz="1200" i="1" dirty="0">
                <a:latin typeface="Ubisoft Sans" panose="02000504030000020004" pitchFamily="2" charset="0"/>
              </a:rPr>
              <a:t>The Text Mining Handbook</a:t>
            </a:r>
            <a:r>
              <a:rPr lang="en-US" sz="1200" dirty="0">
                <a:latin typeface="Ubisoft Sans" panose="02000504030000020004" pitchFamily="2" charset="0"/>
              </a:rPr>
              <a:t>, pp. </a:t>
            </a:r>
            <a:r>
              <a:rPr lang="en-US" sz="1200" dirty="0" smtClean="0">
                <a:latin typeface="Ubisoft Sans" panose="02000504030000020004" pitchFamily="2" charset="0"/>
              </a:rPr>
              <a:t>57–63, 2002.</a:t>
            </a:r>
            <a:endParaRPr lang="en-US" sz="1200" dirty="0">
              <a:latin typeface="Ubisoft Sans" panose="0200050403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4304" t="2761" r="4917" b="919"/>
          <a:stretch/>
        </p:blipFill>
        <p:spPr>
          <a:xfrm>
            <a:off x="992802" y="1904970"/>
            <a:ext cx="4219575" cy="2990851"/>
          </a:xfrm>
          <a:prstGeom prst="rect">
            <a:avLst/>
          </a:prstGeom>
        </p:spPr>
      </p:pic>
      <p:sp>
        <p:nvSpPr>
          <p:cNvPr id="8" name="Espace réservé du texte 2"/>
          <p:cNvSpPr txBox="1">
            <a:spLocks/>
          </p:cNvSpPr>
          <p:nvPr/>
        </p:nvSpPr>
        <p:spPr>
          <a:xfrm>
            <a:off x="5605931" y="1059021"/>
            <a:ext cx="5644100" cy="468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numCol="1" spcCol="405000" anchor="t">
            <a:noAutofit/>
          </a:bodyPr>
          <a:lstStyle>
            <a:lvl1pPr marL="0" marR="0" indent="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1pPr>
            <a:lvl2pPr marL="0" marR="0" indent="2286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2pPr>
            <a:lvl3pPr marL="0" marR="0" indent="4572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3pPr>
            <a:lvl4pPr marL="0" marR="0" indent="6858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4pPr>
            <a:lvl5pPr marL="0" marR="0" indent="914400" algn="l" defTabSz="8255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Ubisoft Sans Bold"/>
                <a:ea typeface="Roboto Medium"/>
                <a:cs typeface="Ubisoft Sans Bold"/>
                <a:sym typeface="Roboto Medium"/>
              </a:defRPr>
            </a:lvl5pPr>
            <a:lvl6pPr marL="349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12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62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97500" marR="0" indent="-317500" algn="l" defTabSz="8255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cap="all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words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need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to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be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encoded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as values 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in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order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to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be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used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by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algorithms</a:t>
            </a:r>
            <a:endParaRPr lang="fr-FR" sz="1000" b="1" dirty="0" smtClean="0">
              <a:solidFill>
                <a:srgbClr val="0070C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tokenization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is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the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task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of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chopping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down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documents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into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pieces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,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such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as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words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or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bigrams</a:t>
            </a:r>
            <a:endParaRPr lang="fr-FR" sz="1600" b="1" dirty="0" smtClean="0">
              <a:solidFill>
                <a:srgbClr val="0070C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segmentation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is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the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process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of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refining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the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chunks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in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meaningful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units</a:t>
            </a:r>
            <a:r>
              <a:rPr lang="fr-FR" sz="1600" b="1" dirty="0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(part of speech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tagging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endParaRPr lang="fr-FR" sz="1600" b="1" dirty="0" smtClean="0">
              <a:latin typeface="Ubisoft Sans" pitchFamily="50" charset="0"/>
              <a:ea typeface="+mn-ea"/>
              <a:cs typeface="Ubisoft Sans Regular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  <a:defRPr b="1" cap="all">
                <a:latin typeface="+mn-lt"/>
                <a:ea typeface="+mn-ea"/>
                <a:cs typeface="+mn-cs"/>
                <a:sym typeface="Open Sans"/>
              </a:defRPr>
            </a:pP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word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solidFill>
                  <a:srgbClr val="0070C0"/>
                </a:solidFill>
                <a:latin typeface="Ubisoft Sans" pitchFamily="50" charset="0"/>
                <a:ea typeface="+mn-ea"/>
                <a:cs typeface="Ubisoft Sans Regular"/>
                <a:sym typeface="Open Sans"/>
              </a:rPr>
              <a:t>normalization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converts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words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to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their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root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word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 (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stemming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, </a:t>
            </a:r>
            <a:r>
              <a:rPr lang="fr-FR" sz="1600" b="1" dirty="0" err="1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lemmatization</a:t>
            </a:r>
            <a:r>
              <a:rPr lang="fr-FR" sz="1600" b="1" dirty="0" smtClean="0">
                <a:latin typeface="Ubisoft Sans" pitchFamily="50" charset="0"/>
                <a:ea typeface="+mn-ea"/>
                <a:cs typeface="Ubisoft Sans Regular"/>
                <a:sym typeface="Open Sans"/>
              </a:rPr>
              <a:t>)</a:t>
            </a:r>
            <a:endParaRPr lang="fr-FR" sz="1600" b="1" dirty="0">
              <a:solidFill>
                <a:srgbClr val="0070C0"/>
              </a:solidFill>
              <a:latin typeface="Ubisoft Sans" pitchFamily="50" charset="0"/>
              <a:ea typeface="+mn-ea"/>
              <a:cs typeface="Ubisoft Sans Regular"/>
              <a:sym typeface="Open Sans"/>
            </a:endParaRPr>
          </a:p>
        </p:txBody>
      </p:sp>
      <p:pic>
        <p:nvPicPr>
          <p:cNvPr id="9" name="Picture 2" descr="https://world.ubisoft.org/job/itd/SecurityRiskManagement/Internal.Documents/Data%20Classification%20Cartridge/L1_normal_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08" y="6193488"/>
            <a:ext cx="4744064" cy="6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" y="6109152"/>
            <a:ext cx="526001" cy="483290"/>
          </a:xfrm>
          <a:prstGeom prst="rect">
            <a:avLst/>
          </a:prstGeom>
        </p:spPr>
      </p:pic>
      <p:pic>
        <p:nvPicPr>
          <p:cNvPr id="11" name="Picture 2" descr="https://www.esiea.fr/wp-content/uploads/2020/02/fond-bleu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59" y="6109152"/>
            <a:ext cx="993450" cy="4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2043</Words>
  <Application>Microsoft Office PowerPoint</Application>
  <PresentationFormat>Widescreen</PresentationFormat>
  <Paragraphs>213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Open Sans</vt:lpstr>
      <vt:lpstr>Roboto Black</vt:lpstr>
      <vt:lpstr>Roboto Condensed</vt:lpstr>
      <vt:lpstr>Roboto Medium</vt:lpstr>
      <vt:lpstr>Arial</vt:lpstr>
      <vt:lpstr>Calibri</vt:lpstr>
      <vt:lpstr>Calibri Light</vt:lpstr>
      <vt:lpstr>Cambria Math</vt:lpstr>
      <vt:lpstr>Times New Roman</vt:lpstr>
      <vt:lpstr>Ubisoft Sans</vt:lpstr>
      <vt:lpstr>Ubisoft Sans Bold</vt:lpstr>
      <vt:lpstr>Ubisoft Sans Regular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Ubisoft Entertainment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Sazadaly</dc:creator>
  <cp:lastModifiedBy>Maxime Sazadaly</cp:lastModifiedBy>
  <cp:revision>232</cp:revision>
  <dcterms:created xsi:type="dcterms:W3CDTF">2019-01-14T16:03:42Z</dcterms:created>
  <dcterms:modified xsi:type="dcterms:W3CDTF">2020-11-12T13:56:03Z</dcterms:modified>
</cp:coreProperties>
</file>